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88" r:id="rId4"/>
    <p:sldId id="308" r:id="rId5"/>
    <p:sldId id="324" r:id="rId6"/>
    <p:sldId id="325" r:id="rId7"/>
    <p:sldId id="326" r:id="rId8"/>
    <p:sldId id="327" r:id="rId9"/>
    <p:sldId id="328" r:id="rId10"/>
    <p:sldId id="329" r:id="rId11"/>
    <p:sldId id="330" r:id="rId12"/>
    <p:sldId id="331" r:id="rId13"/>
    <p:sldId id="332" r:id="rId14"/>
    <p:sldId id="333" r:id="rId15"/>
    <p:sldId id="334" r:id="rId16"/>
    <p:sldId id="33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4" autoAdjust="0"/>
    <p:restoredTop sz="82460" autoAdjust="0"/>
  </p:normalViewPr>
  <p:slideViewPr>
    <p:cSldViewPr>
      <p:cViewPr varScale="1">
        <p:scale>
          <a:sx n="43" d="100"/>
          <a:sy n="43" d="100"/>
        </p:scale>
        <p:origin x="184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6/24/2024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[Teacher’s Note:  Resources used for this presentation include the seven social justice themes articulated in various sources from the United States Conference of Catholic Bishops.]</a:t>
            </a: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(USCCB documents cited in this presentation are from the United States Conference of Catholic Bishops, and available at </a:t>
            </a:r>
            <a:r>
              <a:rPr lang="en-US" sz="1200" i="1" kern="1200" dirty="0">
                <a:solidFill>
                  <a:schemeClr val="tx1"/>
                </a:solidFill>
                <a:effectLst/>
                <a:latin typeface="+mn-lt"/>
                <a:ea typeface="+mn-ea"/>
                <a:cs typeface="+mn-cs"/>
              </a:rPr>
              <a:t>www.usccb.org</a:t>
            </a:r>
            <a:r>
              <a:rPr lang="en-US" sz="1200" kern="1200" dirty="0">
                <a:solidFill>
                  <a:schemeClr val="tx1"/>
                </a:solidFill>
                <a:effectLst/>
                <a:latin typeface="+mn-lt"/>
                <a:ea typeface="+mn-ea"/>
                <a:cs typeface="+mn-cs"/>
              </a:rPr>
              <a:t>. Copyright © USCCB,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a:t>
            </a:r>
          </a:p>
          <a:p>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scriptural quotations in this presentation are from the </a:t>
            </a:r>
            <a:r>
              <a:rPr lang="en-US" sz="1200" i="1" kern="1200" dirty="0">
                <a:solidFill>
                  <a:schemeClr val="tx1"/>
                </a:solidFill>
                <a:effectLst/>
                <a:latin typeface="+mn-lt"/>
                <a:ea typeface="+mn-ea"/>
                <a:cs typeface="+mn-cs"/>
              </a:rPr>
              <a:t>New American Bible with Revised New Testament and Revised Psalms</a:t>
            </a:r>
            <a:r>
              <a:rPr lang="en-US" sz="1200" kern="1200" dirty="0">
                <a:solidFill>
                  <a:schemeClr val="tx1"/>
                </a:solidFill>
                <a:effectLst/>
                <a:latin typeface="+mn-lt"/>
                <a:ea typeface="+mn-ea"/>
                <a:cs typeface="+mn-cs"/>
              </a:rPr>
              <a:t>. Copyright © 1991, 1986, and 1970 by the Confraternity of Christian Doctrine, Washington, D.C. Used by the permission of the copyright owner. All Rights Reserved. No part of the </a:t>
            </a:r>
            <a:r>
              <a:rPr lang="en-US" sz="1200" i="1" kern="1200" dirty="0">
                <a:solidFill>
                  <a:schemeClr val="tx1"/>
                </a:solidFill>
                <a:effectLst/>
                <a:latin typeface="+mn-lt"/>
                <a:ea typeface="+mn-ea"/>
                <a:cs typeface="+mn-cs"/>
              </a:rPr>
              <a:t>New American Bible</a:t>
            </a:r>
            <a:r>
              <a:rPr lang="en-US" sz="1200" kern="1200" dirty="0">
                <a:solidFill>
                  <a:schemeClr val="tx1"/>
                </a:solidFill>
                <a:effectLst/>
                <a:latin typeface="+mn-lt"/>
                <a:ea typeface="+mn-ea"/>
                <a:cs typeface="+mn-cs"/>
              </a:rPr>
              <a:t> may be reproduced in any form without permission in writing from the copyright owner.)</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a:t>Click to edit Master text styles</a:t>
            </a:r>
          </a:p>
          <a:p>
            <a:pPr lvl="1"/>
            <a:r>
              <a:rPr lang="en-US"/>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a:t>Click to edit Master title style</a:t>
            </a:r>
            <a:br>
              <a:rPr lang="en-US" dirty="0"/>
            </a:br>
            <a:r>
              <a:rPr lang="en-US" dirty="0"/>
              <a:t>2 line title</a:t>
            </a:r>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a:t>Click to edit 2nd line emphasis title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6/24/2024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Seven Themes of Catholic Social Teaching</a:t>
            </a:r>
          </a:p>
        </p:txBody>
      </p:sp>
      <p:sp>
        <p:nvSpPr>
          <p:cNvPr id="3" name="Subtitle 2"/>
          <p:cNvSpPr>
            <a:spLocks noGrp="1"/>
          </p:cNvSpPr>
          <p:nvPr>
            <p:ph type="subTitle" idx="1"/>
          </p:nvPr>
        </p:nvSpPr>
        <p:spPr/>
        <p:txBody>
          <a:bodyPr/>
          <a:lstStyle/>
          <a:p>
            <a:r>
              <a:rPr lang="en-US" i="1" dirty="0"/>
              <a:t>Catholic </a:t>
            </a:r>
            <a:r>
              <a:rPr lang="en-US" i="1"/>
              <a:t>Social Teaching</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a:t>Document #: TX001967</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886200" y="990600"/>
            <a:ext cx="4876800" cy="1880511"/>
          </a:xfrm>
          <a:prstGeom prst="rect">
            <a:avLst/>
          </a:prstGeom>
        </p:spPr>
        <p:txBody>
          <a:bodyPr>
            <a:noAutofit/>
          </a:bodyPr>
          <a:lstStyle/>
          <a:p>
            <a:r>
              <a:rPr lang="en-US" sz="2400" b="1" dirty="0">
                <a:latin typeface="Arial" pitchFamily="34" charset="0"/>
                <a:cs typeface="Arial" pitchFamily="34" charset="0"/>
              </a:rPr>
              <a:t>Preferential Option for the Poor (continued)</a:t>
            </a:r>
          </a:p>
        </p:txBody>
      </p:sp>
      <p:sp>
        <p:nvSpPr>
          <p:cNvPr id="3" name="TextBox 2"/>
          <p:cNvSpPr txBox="1"/>
          <p:nvPr/>
        </p:nvSpPr>
        <p:spPr bwMode="auto">
          <a:xfrm>
            <a:off x="3886200" y="2819400"/>
            <a:ext cx="4648200" cy="1200329"/>
          </a:xfrm>
          <a:prstGeom prst="rect">
            <a:avLst/>
          </a:prstGeom>
          <a:noFill/>
          <a:ln w="9525">
            <a:noFill/>
            <a:miter lim="800000"/>
            <a:headEnd/>
            <a:tailEnd/>
          </a:ln>
        </p:spPr>
        <p:txBody>
          <a:bodyPr wrap="square" rtlCol="0">
            <a:spAutoFit/>
          </a:bodyPr>
          <a:lstStyle/>
          <a:p>
            <a:pPr>
              <a:tabLst>
                <a:tab pos="236538" algn="l"/>
              </a:tabLst>
            </a:pPr>
            <a:r>
              <a:rPr lang="en-US" dirty="0">
                <a:latin typeface="Arial" pitchFamily="34" charset="0"/>
                <a:cs typeface="Arial" pitchFamily="34" charset="0"/>
              </a:rPr>
              <a:t>1.  It involves freely choosing to become friends or partners with those who are poor, and taking on their problems as our problems.</a:t>
            </a:r>
          </a:p>
        </p:txBody>
      </p:sp>
      <p:sp>
        <p:nvSpPr>
          <p:cNvPr id="8" name="TextBox 7"/>
          <p:cNvSpPr txBox="1"/>
          <p:nvPr/>
        </p:nvSpPr>
        <p:spPr bwMode="auto">
          <a:xfrm>
            <a:off x="3886200" y="4114800"/>
            <a:ext cx="4572000" cy="1754326"/>
          </a:xfrm>
          <a:prstGeom prst="rect">
            <a:avLst/>
          </a:prstGeom>
          <a:noFill/>
          <a:ln w="9525">
            <a:noFill/>
            <a:miter lim="800000"/>
            <a:headEnd/>
            <a:tailEnd/>
          </a:ln>
        </p:spPr>
        <p:txBody>
          <a:bodyPr wrap="square" rtlCol="0">
            <a:spAutoFit/>
          </a:bodyPr>
          <a:lstStyle/>
          <a:p>
            <a:pPr>
              <a:tabLst>
                <a:tab pos="338138" algn="l"/>
              </a:tabLst>
            </a:pPr>
            <a:r>
              <a:rPr lang="en-US" dirty="0">
                <a:latin typeface="Arial" pitchFamily="34" charset="0"/>
                <a:cs typeface="Arial" pitchFamily="34" charset="0"/>
              </a:rPr>
              <a:t>2.  The option for poor and vulnerable people means a commitment to take action to transform any injustices that prevent them from realizing their God-given dignity. We need to become a “voice for the voiceless.”</a:t>
            </a:r>
          </a:p>
        </p:txBody>
      </p:sp>
      <p:sp>
        <p:nvSpPr>
          <p:cNvPr id="2" name="TextBox 1"/>
          <p:cNvSpPr txBox="1"/>
          <p:nvPr/>
        </p:nvSpPr>
        <p:spPr bwMode="auto">
          <a:xfrm>
            <a:off x="3886200" y="1981200"/>
            <a:ext cx="4419600"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preferential option for the poor has two parts:</a:t>
            </a:r>
          </a:p>
          <a:p>
            <a:endParaRPr lang="en-US" dirty="0">
              <a:solidFill>
                <a:schemeClr val="bg1">
                  <a:lumMod val="65000"/>
                </a:schemeClr>
              </a:solidFill>
              <a:latin typeface="Arial" pitchFamily="34" charset="0"/>
              <a:cs typeface="Arial" pitchFamily="34" charset="0"/>
            </a:endParaRPr>
          </a:p>
        </p:txBody>
      </p:sp>
      <p:sp>
        <p:nvSpPr>
          <p:cNvPr id="9" name="TextBox 5"/>
          <p:cNvSpPr txBox="1">
            <a:spLocks noChangeArrowheads="1"/>
          </p:cNvSpPr>
          <p:nvPr/>
        </p:nvSpPr>
        <p:spPr bwMode="auto">
          <a:xfrm>
            <a:off x="457200" y="5486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2162"/>
            <a:ext cx="3206750"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714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724400" y="1676400"/>
            <a:ext cx="3962400" cy="1752600"/>
          </a:xfrm>
          <a:prstGeom prst="rect">
            <a:avLst/>
          </a:prstGeom>
        </p:spPr>
        <p:txBody>
          <a:bodyPr>
            <a:noAutofit/>
          </a:bodyPr>
          <a:lstStyle/>
          <a:p>
            <a:pPr algn="ctr"/>
            <a:r>
              <a:rPr lang="en-US" sz="2400" b="1" dirty="0">
                <a:latin typeface="Arial" pitchFamily="34" charset="0"/>
                <a:cs typeface="Arial" pitchFamily="34" charset="0"/>
              </a:rPr>
              <a:t>Dignity of Work and the Rights of Workers</a:t>
            </a:r>
          </a:p>
        </p:txBody>
      </p:sp>
      <p:sp>
        <p:nvSpPr>
          <p:cNvPr id="11" name="TextBox 5"/>
          <p:cNvSpPr txBox="1">
            <a:spLocks noChangeArrowheads="1"/>
          </p:cNvSpPr>
          <p:nvPr/>
        </p:nvSpPr>
        <p:spPr bwMode="auto">
          <a:xfrm>
            <a:off x="2819400" y="34121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914400" y="3620869"/>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Catholic social teaching tells us, “The basis for determining the value of human work is  .  .  .  the fact that the one who is doing it is a person” (</a:t>
            </a:r>
            <a:r>
              <a:rPr lang="en-US" i="1" dirty="0">
                <a:latin typeface="Arial" pitchFamily="34" charset="0"/>
                <a:cs typeface="Arial" pitchFamily="34" charset="0"/>
              </a:rPr>
              <a:t>On Human Work</a:t>
            </a:r>
            <a:r>
              <a:rPr lang="en-US" dirty="0">
                <a:latin typeface="Arial" pitchFamily="34" charset="0"/>
                <a:cs typeface="Arial" pitchFamily="34" charset="0"/>
              </a:rPr>
              <a:t>, 6).</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914400" y="4611469"/>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Work, and the economy in general, exists for the sake of people, not the other way around.</a:t>
            </a:r>
          </a:p>
        </p:txBody>
      </p:sp>
      <p:sp>
        <p:nvSpPr>
          <p:cNvPr id="7" name="TextBox 6"/>
          <p:cNvSpPr txBox="1"/>
          <p:nvPr/>
        </p:nvSpPr>
        <p:spPr bwMode="auto">
          <a:xfrm>
            <a:off x="914400" y="5297269"/>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value of work must first be measured by whether it promotes the human dignity of the worker.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 y="892850"/>
            <a:ext cx="3688080" cy="2459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67286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191000" y="1066800"/>
            <a:ext cx="2514600" cy="723900"/>
          </a:xfrm>
          <a:prstGeom prst="rect">
            <a:avLst/>
          </a:prstGeom>
        </p:spPr>
        <p:txBody>
          <a:bodyPr>
            <a:noAutofit/>
          </a:bodyPr>
          <a:lstStyle/>
          <a:p>
            <a:pPr algn="ctr"/>
            <a:r>
              <a:rPr lang="en-US" sz="2400" b="1" dirty="0">
                <a:latin typeface="Arial" pitchFamily="34" charset="0"/>
                <a:cs typeface="Arial" pitchFamily="34" charset="0"/>
              </a:rPr>
              <a:t>Solidarity</a:t>
            </a:r>
          </a:p>
        </p:txBody>
      </p:sp>
      <p:sp>
        <p:nvSpPr>
          <p:cNvPr id="11" name="TextBox 5"/>
          <p:cNvSpPr txBox="1">
            <a:spLocks noChangeArrowheads="1"/>
          </p:cNvSpPr>
          <p:nvPr/>
        </p:nvSpPr>
        <p:spPr bwMode="auto">
          <a:xfrm>
            <a:off x="2590800" y="3505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721135" y="1600200"/>
            <a:ext cx="4115889" cy="381000"/>
          </a:xfrm>
          <a:prstGeom prst="rect">
            <a:avLst/>
          </a:prstGeom>
        </p:spPr>
        <p:txBody>
          <a:bodyPr>
            <a:noAutofit/>
          </a:bodyPr>
          <a:lstStyle/>
          <a:p>
            <a:r>
              <a:rPr lang="en-US" dirty="0">
                <a:latin typeface="Arial" pitchFamily="34" charset="0"/>
                <a:cs typeface="Arial" pitchFamily="34" charset="0"/>
              </a:rPr>
              <a:t>Catholic social teaching says that a spirit of friendship and true community—between individuals, groups, and nations—is the basis for a just world. This is the Catholic social teaching theme of solidarity.</a:t>
            </a:r>
          </a:p>
        </p:txBody>
      </p:sp>
      <p:sp>
        <p:nvSpPr>
          <p:cNvPr id="8" name="TextBox 7"/>
          <p:cNvSpPr txBox="1"/>
          <p:nvPr/>
        </p:nvSpPr>
        <p:spPr bwMode="auto">
          <a:xfrm>
            <a:off x="990600" y="3886200"/>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Solidarity is based on the understanding that all people are part of the same human family, despite our national, racial, ethnic, economic, or ideological differences.</a:t>
            </a:r>
          </a:p>
        </p:txBody>
      </p:sp>
      <p:sp>
        <p:nvSpPr>
          <p:cNvPr id="13" name="TextBox 12"/>
          <p:cNvSpPr txBox="1"/>
          <p:nvPr/>
        </p:nvSpPr>
        <p:spPr bwMode="auto">
          <a:xfrm>
            <a:off x="990600" y="4800600"/>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Solidarity calls us to respect every person with the same respect we have for ourselves and to respect the basic rights that flow from each person’s inherent dignity.</a:t>
            </a:r>
            <a:endParaRPr lang="en-US" dirty="0">
              <a:solidFill>
                <a:schemeClr val="bg1">
                  <a:lumMod val="6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92682"/>
            <a:ext cx="3352800" cy="2236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53052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4267200" y="1752600"/>
            <a:ext cx="4569824" cy="381000"/>
          </a:xfrm>
          <a:prstGeom prst="rect">
            <a:avLst/>
          </a:prstGeom>
        </p:spPr>
        <p:txBody>
          <a:bodyPr>
            <a:noAutofit/>
          </a:bodyPr>
          <a:lstStyle/>
          <a:p>
            <a:r>
              <a:rPr lang="en-US" dirty="0">
                <a:latin typeface="Arial" pitchFamily="34" charset="0"/>
                <a:cs typeface="Arial" pitchFamily="34" charset="0"/>
              </a:rPr>
              <a:t>The Church defines the </a:t>
            </a:r>
            <a:r>
              <a:rPr lang="en-US" i="1" dirty="0">
                <a:latin typeface="Arial" pitchFamily="34" charset="0"/>
                <a:cs typeface="Arial" pitchFamily="34" charset="0"/>
              </a:rPr>
              <a:t>common good</a:t>
            </a:r>
            <a:r>
              <a:rPr lang="en-US" dirty="0">
                <a:latin typeface="Arial" pitchFamily="34" charset="0"/>
                <a:cs typeface="Arial" pitchFamily="34" charset="0"/>
              </a:rPr>
              <a:t> as “the sum of those conditions of social life which allow social groups and their individual members relatively thorough and ready access to their own fulfillment” (</a:t>
            </a:r>
            <a:r>
              <a:rPr lang="en-US" i="1" dirty="0">
                <a:latin typeface="Arial" pitchFamily="34" charset="0"/>
                <a:cs typeface="Arial" pitchFamily="34" charset="0"/>
              </a:rPr>
              <a:t>Pastoral Constitution on the Church in the Modern World</a:t>
            </a:r>
            <a:r>
              <a:rPr lang="en-US" dirty="0">
                <a:latin typeface="Arial" pitchFamily="34" charset="0"/>
                <a:cs typeface="Arial" pitchFamily="34" charset="0"/>
              </a:rPr>
              <a:t>, 26).</a:t>
            </a:r>
          </a:p>
        </p:txBody>
      </p:sp>
      <p:sp>
        <p:nvSpPr>
          <p:cNvPr id="9" name="Content Placeholder 6"/>
          <p:cNvSpPr txBox="1">
            <a:spLocks/>
          </p:cNvSpPr>
          <p:nvPr/>
        </p:nvSpPr>
        <p:spPr>
          <a:xfrm>
            <a:off x="683623" y="4572000"/>
            <a:ext cx="8231777" cy="381000"/>
          </a:xfrm>
          <a:prstGeom prst="rect">
            <a:avLst/>
          </a:prstGeom>
        </p:spPr>
        <p:txBody>
          <a:bodyPr>
            <a:noAutofit/>
          </a:bodyPr>
          <a:lstStyle/>
          <a:p>
            <a:r>
              <a:rPr lang="en-US" dirty="0">
                <a:latin typeface="Arial" pitchFamily="34" charset="0"/>
                <a:cs typeface="Arial" pitchFamily="34" charset="0"/>
              </a:rPr>
              <a:t>We must ensure and protect the common good by making sure that every person’s basic needs are met and her or his human rights are respected.</a:t>
            </a:r>
          </a:p>
        </p:txBody>
      </p:sp>
      <p:sp>
        <p:nvSpPr>
          <p:cNvPr id="7" name="TextBox 5"/>
          <p:cNvSpPr txBox="1">
            <a:spLocks noChangeArrowheads="1"/>
          </p:cNvSpPr>
          <p:nvPr/>
        </p:nvSpPr>
        <p:spPr bwMode="auto">
          <a:xfrm>
            <a:off x="2138597" y="3581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92682"/>
            <a:ext cx="3352800" cy="2236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Content Placeholder 6"/>
          <p:cNvSpPr txBox="1">
            <a:spLocks/>
          </p:cNvSpPr>
          <p:nvPr/>
        </p:nvSpPr>
        <p:spPr>
          <a:xfrm>
            <a:off x="4191000" y="1066800"/>
            <a:ext cx="3505200" cy="723900"/>
          </a:xfrm>
          <a:prstGeom prst="rect">
            <a:avLst/>
          </a:prstGeom>
        </p:spPr>
        <p:txBody>
          <a:bodyPr>
            <a:noAutofit/>
          </a:bodyPr>
          <a:lstStyle/>
          <a:p>
            <a:pPr algn="ctr"/>
            <a:r>
              <a:rPr lang="en-US" sz="2400" b="1" dirty="0">
                <a:latin typeface="Arial" pitchFamily="34" charset="0"/>
                <a:cs typeface="Arial" pitchFamily="34" charset="0"/>
              </a:rPr>
              <a:t>Solidarity (continued)</a:t>
            </a:r>
          </a:p>
        </p:txBody>
      </p:sp>
    </p:spTree>
    <p:extLst>
      <p:ext uri="{BB962C8B-B14F-4D97-AF65-F5344CB8AC3E}">
        <p14:creationId xmlns:p14="http://schemas.microsoft.com/office/powerpoint/2010/main" val="2701494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254535" y="1219200"/>
            <a:ext cx="3660865" cy="592723"/>
          </a:xfrm>
          <a:prstGeom prst="rect">
            <a:avLst/>
          </a:prstGeom>
        </p:spPr>
        <p:txBody>
          <a:bodyPr>
            <a:noAutofit/>
          </a:bodyPr>
          <a:lstStyle/>
          <a:p>
            <a:r>
              <a:rPr lang="en-US" sz="2400" b="1" dirty="0">
                <a:latin typeface="Arial" pitchFamily="34" charset="0"/>
                <a:cs typeface="Arial" pitchFamily="34" charset="0"/>
              </a:rPr>
              <a:t>Care for God’s Creation</a:t>
            </a:r>
          </a:p>
        </p:txBody>
      </p:sp>
      <p:sp>
        <p:nvSpPr>
          <p:cNvPr id="15" name="Content Placeholder 6"/>
          <p:cNvSpPr txBox="1">
            <a:spLocks/>
          </p:cNvSpPr>
          <p:nvPr/>
        </p:nvSpPr>
        <p:spPr>
          <a:xfrm>
            <a:off x="5336176" y="1905000"/>
            <a:ext cx="3731624" cy="381000"/>
          </a:xfrm>
          <a:prstGeom prst="rect">
            <a:avLst/>
          </a:prstGeom>
        </p:spPr>
        <p:txBody>
          <a:bodyPr>
            <a:noAutofit/>
          </a:bodyPr>
          <a:lstStyle/>
          <a:p>
            <a:r>
              <a:rPr lang="en-US" dirty="0">
                <a:latin typeface="Arial" pitchFamily="34" charset="0"/>
                <a:cs typeface="Arial" pitchFamily="34" charset="0"/>
              </a:rPr>
              <a:t>In the Creation account in the Book of Genesis, God placed Adam in the Garden of Eden “to cultivate and care for it” (2:15), symbolically indicating the human responsibility to care for the earth. </a:t>
            </a:r>
          </a:p>
        </p:txBody>
      </p:sp>
      <p:sp>
        <p:nvSpPr>
          <p:cNvPr id="9" name="Content Placeholder 6"/>
          <p:cNvSpPr txBox="1">
            <a:spLocks/>
          </p:cNvSpPr>
          <p:nvPr/>
        </p:nvSpPr>
        <p:spPr>
          <a:xfrm>
            <a:off x="609600" y="4191000"/>
            <a:ext cx="8231777" cy="381000"/>
          </a:xfrm>
          <a:prstGeom prst="rect">
            <a:avLst/>
          </a:prstGeom>
        </p:spPr>
        <p:txBody>
          <a:bodyPr>
            <a:noAutofit/>
          </a:bodyPr>
          <a:lstStyle/>
          <a:p>
            <a:r>
              <a:rPr lang="en-US" dirty="0">
                <a:latin typeface="Arial" pitchFamily="34" charset="0"/>
                <a:cs typeface="Arial" pitchFamily="34" charset="0"/>
              </a:rPr>
              <a:t>In the first account of Creation, God commanded the man and woman to “fill the earth and subdue it. Have dominion over the fish of the sea, the birds of the air, and all the living things that move on the earth” (Genesis 1:28).</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65" y="698026"/>
            <a:ext cx="4908835" cy="3264374"/>
          </a:xfrm>
          <a:prstGeom prst="rect">
            <a:avLst/>
          </a:prstGeom>
          <a:ln>
            <a:noFill/>
          </a:ln>
          <a:effectLst>
            <a:softEdge rad="112500"/>
          </a:effectLst>
        </p:spPr>
      </p:pic>
    </p:spTree>
    <p:extLst>
      <p:ext uri="{BB962C8B-B14F-4D97-AF65-F5344CB8AC3E}">
        <p14:creationId xmlns:p14="http://schemas.microsoft.com/office/powerpoint/2010/main" val="384073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495800" y="914400"/>
            <a:ext cx="3662114" cy="931277"/>
          </a:xfrm>
          <a:prstGeom prst="rect">
            <a:avLst/>
          </a:prstGeom>
        </p:spPr>
        <p:txBody>
          <a:bodyPr>
            <a:noAutofit/>
          </a:bodyPr>
          <a:lstStyle/>
          <a:p>
            <a:r>
              <a:rPr lang="en-US" sz="2400" b="1" dirty="0">
                <a:latin typeface="Arial" pitchFamily="34" charset="0"/>
                <a:cs typeface="Arial" pitchFamily="34" charset="0"/>
              </a:rPr>
              <a:t>Care for God’s Creation (continued)</a:t>
            </a:r>
          </a:p>
        </p:txBody>
      </p:sp>
      <p:sp>
        <p:nvSpPr>
          <p:cNvPr id="15" name="Content Placeholder 6"/>
          <p:cNvSpPr txBox="1">
            <a:spLocks/>
          </p:cNvSpPr>
          <p:nvPr/>
        </p:nvSpPr>
        <p:spPr>
          <a:xfrm>
            <a:off x="4495800" y="1921877"/>
            <a:ext cx="4267200" cy="381000"/>
          </a:xfrm>
          <a:prstGeom prst="rect">
            <a:avLst/>
          </a:prstGeom>
        </p:spPr>
        <p:txBody>
          <a:bodyPr>
            <a:noAutofit/>
          </a:bodyPr>
          <a:lstStyle/>
          <a:p>
            <a:r>
              <a:rPr lang="en-US" dirty="0">
                <a:latin typeface="Arial" pitchFamily="34" charset="0"/>
                <a:cs typeface="Arial" pitchFamily="34" charset="0"/>
              </a:rPr>
              <a:t>The Church interprets the Genesis command as God’s granting stewardship of creation to all human beings.</a:t>
            </a:r>
          </a:p>
        </p:txBody>
      </p:sp>
      <p:sp>
        <p:nvSpPr>
          <p:cNvPr id="8" name="TextBox 7"/>
          <p:cNvSpPr txBox="1"/>
          <p:nvPr/>
        </p:nvSpPr>
        <p:spPr bwMode="auto">
          <a:xfrm>
            <a:off x="4552950" y="3200400"/>
            <a:ext cx="3695700"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steward is someone who takes care of a master’s or employer’s wealth and possessions, a serious responsibility.</a:t>
            </a:r>
          </a:p>
        </p:txBody>
      </p:sp>
      <p:sp>
        <p:nvSpPr>
          <p:cNvPr id="13" name="TextBox 12"/>
          <p:cNvSpPr txBox="1"/>
          <p:nvPr/>
        </p:nvSpPr>
        <p:spPr bwMode="auto">
          <a:xfrm>
            <a:off x="4495800" y="4800600"/>
            <a:ext cx="36957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a similar way, God commands all human beings to care for his creation with love.</a:t>
            </a:r>
            <a:endParaRPr lang="en-US" dirty="0">
              <a:solidFill>
                <a:schemeClr val="bg1">
                  <a:lumMod val="65000"/>
                </a:schemeClr>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11" y="849851"/>
            <a:ext cx="4049789" cy="4179349"/>
          </a:xfrm>
          <a:prstGeom prst="roundRect">
            <a:avLst>
              <a:gd name="adj" fmla="val 8594"/>
            </a:avLst>
          </a:prstGeom>
          <a:solidFill>
            <a:srgbClr val="FFFFFF">
              <a:shade val="85000"/>
            </a:srgbClr>
          </a:solidFill>
          <a:ln>
            <a:noFill/>
          </a:ln>
          <a:effectLst>
            <a:reflection blurRad="12700" stA="38000" endPos="12000" dist="5000" dir="5400000" sy="-100000" algn="bl" rotWithShape="0"/>
          </a:effectLst>
        </p:spPr>
      </p:pic>
      <p:sp>
        <p:nvSpPr>
          <p:cNvPr id="11" name="TextBox 5"/>
          <p:cNvSpPr txBox="1">
            <a:spLocks noChangeArrowheads="1"/>
          </p:cNvSpPr>
          <p:nvPr/>
        </p:nvSpPr>
        <p:spPr bwMode="auto">
          <a:xfrm>
            <a:off x="457200" y="5029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3096541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4267200"/>
            <a:ext cx="7543800" cy="1752600"/>
          </a:xfrm>
          <a:prstGeom prst="rect">
            <a:avLst/>
          </a:prstGeom>
        </p:spPr>
        <p:txBody>
          <a:bodyPr>
            <a:noAutofit/>
          </a:bodyPr>
          <a:lstStyle/>
          <a:p>
            <a:r>
              <a:rPr lang="en-US" sz="2400" dirty="0">
                <a:latin typeface="Arial" pitchFamily="34" charset="0"/>
                <a:cs typeface="Arial" pitchFamily="34" charset="0"/>
              </a:rPr>
              <a:t>Discussion Questions</a:t>
            </a:r>
          </a:p>
        </p:txBody>
      </p:sp>
      <p:sp>
        <p:nvSpPr>
          <p:cNvPr id="8" name="TextBox 7"/>
          <p:cNvSpPr txBox="1"/>
          <p:nvPr/>
        </p:nvSpPr>
        <p:spPr bwMode="auto">
          <a:xfrm>
            <a:off x="838200" y="48006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do I incorporate all seven social justice themes in my life?</a:t>
            </a:r>
          </a:p>
        </p:txBody>
      </p:sp>
      <p:sp>
        <p:nvSpPr>
          <p:cNvPr id="13" name="TextBox 12"/>
          <p:cNvSpPr txBox="1"/>
          <p:nvPr/>
        </p:nvSpPr>
        <p:spPr bwMode="auto">
          <a:xfrm>
            <a:off x="838200" y="5334000"/>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is my personal response to carrying out the social justice themes in my daily life?</a:t>
            </a:r>
            <a:endParaRPr lang="en-US" dirty="0">
              <a:solidFill>
                <a:schemeClr val="bg1">
                  <a:lumMod val="65000"/>
                </a:schemeClr>
              </a:solidFill>
              <a:latin typeface="Arial" pitchFamily="34" charset="0"/>
              <a:cs typeface="Arial" pitchFamily="34" charset="0"/>
            </a:endParaRPr>
          </a:p>
        </p:txBody>
      </p:sp>
      <p:sp>
        <p:nvSpPr>
          <p:cNvPr id="28" name="Oval 27"/>
          <p:cNvSpPr/>
          <p:nvPr/>
        </p:nvSpPr>
        <p:spPr>
          <a:xfrm>
            <a:off x="357052" y="870466"/>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bwMode="auto">
          <a:xfrm>
            <a:off x="657499" y="1846052"/>
            <a:ext cx="2747553" cy="1200329"/>
          </a:xfrm>
          <a:prstGeom prst="rect">
            <a:avLst/>
          </a:prstGeom>
          <a:noFill/>
          <a:ln w="9525">
            <a:noFill/>
            <a:miter lim="800000"/>
            <a:headEnd/>
            <a:tailEnd/>
          </a:ln>
        </p:spPr>
        <p:txBody>
          <a:bodyPr wrap="square" rtlCol="0">
            <a:spAutoFit/>
          </a:bodyPr>
          <a:lstStyle/>
          <a:p>
            <a:pPr algn="ctr"/>
            <a:r>
              <a:rPr lang="en-US" sz="2400" b="1" dirty="0">
                <a:solidFill>
                  <a:schemeClr val="bg1"/>
                </a:solidFill>
                <a:latin typeface="Arial" pitchFamily="34" charset="0"/>
                <a:cs typeface="Arial" pitchFamily="34" charset="0"/>
              </a:rPr>
              <a:t>Life and Dignity of the Human Person</a:t>
            </a:r>
          </a:p>
        </p:txBody>
      </p:sp>
      <p:cxnSp>
        <p:nvCxnSpPr>
          <p:cNvPr id="30" name="Straight Arrow Connector 29"/>
          <p:cNvCxnSpPr/>
          <p:nvPr/>
        </p:nvCxnSpPr>
        <p:spPr>
          <a:xfrm>
            <a:off x="3024052" y="15223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76452" y="19033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76452" y="23605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100252" y="28177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47852" y="32749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795452" y="1115199"/>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bwMode="auto">
          <a:xfrm>
            <a:off x="5025934" y="990600"/>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SOLIDARITY</a:t>
            </a:r>
          </a:p>
        </p:txBody>
      </p:sp>
      <p:sp>
        <p:nvSpPr>
          <p:cNvPr id="37" name="TextBox 36"/>
          <p:cNvSpPr txBox="1"/>
          <p:nvPr/>
        </p:nvSpPr>
        <p:spPr bwMode="auto">
          <a:xfrm>
            <a:off x="5254534" y="1369981"/>
            <a:ext cx="28956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CARE FOR GOD’S CREATION</a:t>
            </a:r>
          </a:p>
        </p:txBody>
      </p:sp>
      <p:sp>
        <p:nvSpPr>
          <p:cNvPr id="38" name="TextBox 37"/>
          <p:cNvSpPr txBox="1"/>
          <p:nvPr/>
        </p:nvSpPr>
        <p:spPr bwMode="auto">
          <a:xfrm>
            <a:off x="5406934" y="1778782"/>
            <a:ext cx="2743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RIGHTS AND RESPONSIBILITIES</a:t>
            </a:r>
          </a:p>
        </p:txBody>
      </p:sp>
      <p:sp>
        <p:nvSpPr>
          <p:cNvPr id="39" name="TextBox 38"/>
          <p:cNvSpPr txBox="1"/>
          <p:nvPr/>
        </p:nvSpPr>
        <p:spPr bwMode="auto">
          <a:xfrm>
            <a:off x="5406934" y="2235982"/>
            <a:ext cx="3505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PREFERENTIAL OPTION FOR THE POOR</a:t>
            </a:r>
          </a:p>
        </p:txBody>
      </p:sp>
      <p:sp>
        <p:nvSpPr>
          <p:cNvPr id="40" name="TextBox 39"/>
          <p:cNvSpPr txBox="1"/>
          <p:nvPr/>
        </p:nvSpPr>
        <p:spPr bwMode="auto">
          <a:xfrm>
            <a:off x="5330734" y="2693182"/>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COMMUNITY</a:t>
            </a:r>
          </a:p>
        </p:txBody>
      </p:sp>
      <p:sp>
        <p:nvSpPr>
          <p:cNvPr id="41" name="TextBox 40"/>
          <p:cNvSpPr txBox="1"/>
          <p:nvPr/>
        </p:nvSpPr>
        <p:spPr bwMode="auto">
          <a:xfrm>
            <a:off x="5178334" y="3150382"/>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PARTICIPATION</a:t>
            </a:r>
          </a:p>
        </p:txBody>
      </p:sp>
      <p:cxnSp>
        <p:nvCxnSpPr>
          <p:cNvPr id="42" name="Straight Arrow Connector 41"/>
          <p:cNvCxnSpPr/>
          <p:nvPr/>
        </p:nvCxnSpPr>
        <p:spPr>
          <a:xfrm>
            <a:off x="2492828" y="36559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bwMode="auto">
          <a:xfrm>
            <a:off x="4702628" y="3531382"/>
            <a:ext cx="3884024"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DIGNITY OF WORK AND RIGHTS OF WORKERS</a:t>
            </a:r>
          </a:p>
        </p:txBody>
      </p:sp>
    </p:spTree>
    <p:extLst>
      <p:ext uri="{BB962C8B-B14F-4D97-AF65-F5344CB8AC3E}">
        <p14:creationId xmlns:p14="http://schemas.microsoft.com/office/powerpoint/2010/main" val="4251552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228600" y="2438400"/>
            <a:ext cx="8915400" cy="1447800"/>
          </a:xfrm>
          <a:prstGeom prst="rect">
            <a:avLst/>
          </a:prstGeom>
        </p:spPr>
        <p:txBody>
          <a:bodyPr>
            <a:noAutofit/>
          </a:bodyPr>
          <a:lstStyle/>
          <a:p>
            <a:r>
              <a:rPr lang="en-US" sz="2400" b="1" dirty="0">
                <a:latin typeface="Arial" pitchFamily="34" charset="0"/>
                <a:cs typeface="Arial" pitchFamily="34" charset="0"/>
              </a:rPr>
              <a:t>The U.S. Catholic bishops have identified seven themes found in Catholic social teaching. These seven themes </a:t>
            </a:r>
            <a:br>
              <a:rPr lang="en-US" sz="2400" b="1" dirty="0">
                <a:latin typeface="Arial" pitchFamily="34" charset="0"/>
                <a:cs typeface="Arial" pitchFamily="34" charset="0"/>
              </a:rPr>
            </a:br>
            <a:r>
              <a:rPr lang="en-US" sz="2400" b="1" dirty="0">
                <a:latin typeface="Arial" pitchFamily="34" charset="0"/>
                <a:cs typeface="Arial" pitchFamily="34" charset="0"/>
              </a:rPr>
              <a:t>were first articulated in the 1998 document </a:t>
            </a:r>
            <a:r>
              <a:rPr lang="en-US" sz="2400" b="1" i="1" dirty="0">
                <a:latin typeface="Arial" pitchFamily="34" charset="0"/>
                <a:cs typeface="Arial" pitchFamily="34" charset="0"/>
              </a:rPr>
              <a:t>Sharing Catholic Social Teaching: Challenges and Directions.</a:t>
            </a:r>
            <a:endParaRPr lang="en-US" sz="24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4191000"/>
            <a:ext cx="3867150" cy="933450"/>
          </a:xfrm>
          <a:prstGeom prst="rect">
            <a:avLst/>
          </a:prstGeom>
        </p:spPr>
      </p:pic>
    </p:spTree>
    <p:extLst>
      <p:ext uri="{BB962C8B-B14F-4D97-AF65-F5344CB8AC3E}">
        <p14:creationId xmlns:p14="http://schemas.microsoft.com/office/powerpoint/2010/main" val="6572833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846" y="2590800"/>
            <a:ext cx="8077200" cy="1371600"/>
          </a:xfrm>
        </p:spPr>
        <p:txBody>
          <a:bodyPr>
            <a:noAutofit/>
          </a:bodyPr>
          <a:lstStyle/>
          <a:p>
            <a:r>
              <a:rPr lang="en-US" sz="1800" dirty="0"/>
              <a:t>The seven themes are derived from religious truths taught in </a:t>
            </a:r>
            <a:br>
              <a:rPr lang="en-US" sz="1800" dirty="0"/>
            </a:br>
            <a:r>
              <a:rPr lang="en-US" sz="1800" dirty="0"/>
              <a:t>Scripture and Tradition.</a:t>
            </a:r>
          </a:p>
        </p:txBody>
      </p:sp>
      <p:sp>
        <p:nvSpPr>
          <p:cNvPr id="7" name="Title 1"/>
          <p:cNvSpPr txBox="1">
            <a:spLocks/>
          </p:cNvSpPr>
          <p:nvPr/>
        </p:nvSpPr>
        <p:spPr>
          <a:xfrm>
            <a:off x="833846" y="3962400"/>
            <a:ext cx="8077200" cy="1371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sz="1600" b="0" dirty="0"/>
              <a:t>“The Church’s social teaching is a rich treasure of wisdom about building a just society and living lives of holiness amidst the challenges of modern society. It offers moral principles and coherent values that are badly needed in our time” (</a:t>
            </a:r>
            <a:r>
              <a:rPr lang="en-US" sz="1600" b="0" i="1" dirty="0"/>
              <a:t>Sharing Catholic Social Teaching</a:t>
            </a:r>
            <a:r>
              <a:rPr lang="en-US" sz="1600" b="0" dirty="0"/>
              <a:t>, 1998).</a:t>
            </a:r>
          </a:p>
        </p:txBody>
      </p:sp>
      <p:sp>
        <p:nvSpPr>
          <p:cNvPr id="9" name="TextBox 8"/>
          <p:cNvSpPr txBox="1"/>
          <p:nvPr/>
        </p:nvSpPr>
        <p:spPr bwMode="auto">
          <a:xfrm>
            <a:off x="990600" y="990600"/>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Dignity of the Human Person </a:t>
            </a:r>
            <a:endParaRPr lang="en-US" sz="1200" dirty="0">
              <a:solidFill>
                <a:schemeClr val="bg1">
                  <a:lumMod val="65000"/>
                </a:schemeClr>
              </a:solidFill>
              <a:latin typeface="Arial" pitchFamily="34" charset="0"/>
              <a:cs typeface="Arial" pitchFamily="34" charset="0"/>
            </a:endParaRPr>
          </a:p>
        </p:txBody>
      </p:sp>
      <p:sp>
        <p:nvSpPr>
          <p:cNvPr id="10" name="TextBox 9"/>
          <p:cNvSpPr txBox="1"/>
          <p:nvPr/>
        </p:nvSpPr>
        <p:spPr bwMode="auto">
          <a:xfrm>
            <a:off x="2057400" y="1524000"/>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Common Good and Community </a:t>
            </a:r>
            <a:endParaRPr lang="en-US" sz="1200" dirty="0">
              <a:solidFill>
                <a:schemeClr val="bg1">
                  <a:lumMod val="65000"/>
                </a:schemeClr>
              </a:solidFill>
              <a:latin typeface="Arial" pitchFamily="34" charset="0"/>
              <a:cs typeface="Arial" pitchFamily="34" charset="0"/>
            </a:endParaRPr>
          </a:p>
        </p:txBody>
      </p:sp>
      <p:sp>
        <p:nvSpPr>
          <p:cNvPr id="11" name="TextBox 10"/>
          <p:cNvSpPr txBox="1"/>
          <p:nvPr/>
        </p:nvSpPr>
        <p:spPr bwMode="auto">
          <a:xfrm>
            <a:off x="5845629" y="885761"/>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Option for the Poor</a:t>
            </a:r>
            <a:endParaRPr lang="en-US" sz="1200"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4321629" y="1247000"/>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Rights and Responsibilities </a:t>
            </a:r>
            <a:endParaRPr lang="en-US" sz="1200"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990600" y="1981200"/>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Role of Government and Subsidiarity</a:t>
            </a:r>
            <a:endParaRPr lang="en-US" sz="1200"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4191000" y="1962108"/>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Economic Justice  </a:t>
            </a:r>
            <a:endParaRPr lang="en-US" sz="1200" dirty="0">
              <a:solidFill>
                <a:schemeClr val="bg1">
                  <a:lumMod val="65000"/>
                </a:schemeClr>
              </a:solidFill>
              <a:latin typeface="Arial" pitchFamily="34" charset="0"/>
              <a:cs typeface="Arial" pitchFamily="34" charset="0"/>
            </a:endParaRPr>
          </a:p>
        </p:txBody>
      </p:sp>
      <p:sp>
        <p:nvSpPr>
          <p:cNvPr id="15" name="TextBox 14"/>
          <p:cNvSpPr txBox="1"/>
          <p:nvPr/>
        </p:nvSpPr>
        <p:spPr bwMode="auto">
          <a:xfrm>
            <a:off x="6172200" y="1744394"/>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Stewardship of God's Creation </a:t>
            </a:r>
            <a:endParaRPr lang="en-US" sz="12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272530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51263" y="1219200"/>
            <a:ext cx="7543800" cy="1752600"/>
          </a:xfrm>
          <a:prstGeom prst="rect">
            <a:avLst/>
          </a:prstGeom>
        </p:spPr>
        <p:txBody>
          <a:bodyPr>
            <a:noAutofit/>
          </a:bodyPr>
          <a:lstStyle/>
          <a:p>
            <a:pPr algn="ctr"/>
            <a:r>
              <a:rPr lang="en-US" sz="2400" b="1" dirty="0">
                <a:latin typeface="Arial" pitchFamily="34" charset="0"/>
                <a:cs typeface="Arial" pitchFamily="34" charset="0"/>
              </a:rPr>
              <a:t>Seven Social Justice Themes</a:t>
            </a:r>
          </a:p>
        </p:txBody>
      </p:sp>
      <p:sp>
        <p:nvSpPr>
          <p:cNvPr id="15" name="Content Placeholder 6"/>
          <p:cNvSpPr txBox="1">
            <a:spLocks/>
          </p:cNvSpPr>
          <p:nvPr/>
        </p:nvSpPr>
        <p:spPr>
          <a:xfrm>
            <a:off x="605247" y="1721031"/>
            <a:ext cx="8231777" cy="381000"/>
          </a:xfrm>
          <a:prstGeom prst="rect">
            <a:avLst/>
          </a:prstGeom>
        </p:spPr>
        <p:txBody>
          <a:bodyPr>
            <a:noAutofit/>
          </a:bodyPr>
          <a:lstStyle/>
          <a:p>
            <a:r>
              <a:rPr lang="en-US" dirty="0">
                <a:latin typeface="Arial" pitchFamily="34" charset="0"/>
                <a:cs typeface="Arial" pitchFamily="34" charset="0"/>
              </a:rPr>
              <a:t>The themes do not stand alone; they are interdependent, woven together to support and complement one another.</a:t>
            </a:r>
          </a:p>
        </p:txBody>
      </p:sp>
      <p:sp>
        <p:nvSpPr>
          <p:cNvPr id="18" name="Oval 17"/>
          <p:cNvSpPr/>
          <p:nvPr/>
        </p:nvSpPr>
        <p:spPr>
          <a:xfrm>
            <a:off x="436518" y="27432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bwMode="auto">
          <a:xfrm>
            <a:off x="736965" y="3871186"/>
            <a:ext cx="2747553" cy="1200329"/>
          </a:xfrm>
          <a:prstGeom prst="rect">
            <a:avLst/>
          </a:prstGeom>
          <a:noFill/>
          <a:ln w="9525">
            <a:noFill/>
            <a:miter lim="800000"/>
            <a:headEnd/>
            <a:tailEnd/>
          </a:ln>
        </p:spPr>
        <p:txBody>
          <a:bodyPr wrap="square" rtlCol="0">
            <a:spAutoFit/>
          </a:bodyPr>
          <a:lstStyle/>
          <a:p>
            <a:pPr algn="ctr"/>
            <a:r>
              <a:rPr lang="en-US" sz="2400" b="1" dirty="0">
                <a:solidFill>
                  <a:schemeClr val="bg1"/>
                </a:solidFill>
                <a:latin typeface="Arial" pitchFamily="34" charset="0"/>
                <a:cs typeface="Arial" pitchFamily="34" charset="0"/>
              </a:rPr>
              <a:t>Life and Dignity of the Human Person</a:t>
            </a:r>
          </a:p>
        </p:txBody>
      </p:sp>
      <p:cxnSp>
        <p:nvCxnSpPr>
          <p:cNvPr id="20" name="Straight Arrow Connector 19"/>
          <p:cNvCxnSpPr/>
          <p:nvPr/>
        </p:nvCxnSpPr>
        <p:spPr>
          <a:xfrm>
            <a:off x="3103518" y="3547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55918" y="3928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55918" y="43857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79718" y="48429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27318" y="53001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74918" y="3166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auto">
          <a:xfrm>
            <a:off x="5105400" y="30419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SOLIDARITY</a:t>
            </a:r>
          </a:p>
        </p:txBody>
      </p:sp>
      <p:sp>
        <p:nvSpPr>
          <p:cNvPr id="27" name="TextBox 26"/>
          <p:cNvSpPr txBox="1"/>
          <p:nvPr/>
        </p:nvSpPr>
        <p:spPr bwMode="auto">
          <a:xfrm>
            <a:off x="5334000" y="3395115"/>
            <a:ext cx="28956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CARE FOR GOD’S CREATION</a:t>
            </a:r>
          </a:p>
        </p:txBody>
      </p:sp>
      <p:sp>
        <p:nvSpPr>
          <p:cNvPr id="28" name="TextBox 27"/>
          <p:cNvSpPr txBox="1"/>
          <p:nvPr/>
        </p:nvSpPr>
        <p:spPr bwMode="auto">
          <a:xfrm>
            <a:off x="5486400" y="3803916"/>
            <a:ext cx="2743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RIGHTS AND RESPONSIBILITIES</a:t>
            </a:r>
          </a:p>
        </p:txBody>
      </p:sp>
      <p:sp>
        <p:nvSpPr>
          <p:cNvPr id="29" name="TextBox 28"/>
          <p:cNvSpPr txBox="1"/>
          <p:nvPr/>
        </p:nvSpPr>
        <p:spPr bwMode="auto">
          <a:xfrm>
            <a:off x="5486400" y="4261116"/>
            <a:ext cx="3505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PREFERENTIAL OPTION FOR THE POOR</a:t>
            </a:r>
          </a:p>
        </p:txBody>
      </p:sp>
      <p:sp>
        <p:nvSpPr>
          <p:cNvPr id="30" name="TextBox 29"/>
          <p:cNvSpPr txBox="1"/>
          <p:nvPr/>
        </p:nvSpPr>
        <p:spPr bwMode="auto">
          <a:xfrm>
            <a:off x="5410200" y="47183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COMMUNITY</a:t>
            </a:r>
          </a:p>
        </p:txBody>
      </p:sp>
      <p:sp>
        <p:nvSpPr>
          <p:cNvPr id="31" name="TextBox 30"/>
          <p:cNvSpPr txBox="1"/>
          <p:nvPr/>
        </p:nvSpPr>
        <p:spPr bwMode="auto">
          <a:xfrm>
            <a:off x="5257800" y="51755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PARTICIPATION</a:t>
            </a:r>
          </a:p>
        </p:txBody>
      </p:sp>
      <p:cxnSp>
        <p:nvCxnSpPr>
          <p:cNvPr id="32" name="Straight Arrow Connector 31"/>
          <p:cNvCxnSpPr/>
          <p:nvPr/>
        </p:nvCxnSpPr>
        <p:spPr>
          <a:xfrm>
            <a:off x="2572294" y="56811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4782094" y="5556516"/>
            <a:ext cx="3884024"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DIGNITY OF WORK AND RIGHTS OF WORKERS</a:t>
            </a:r>
          </a:p>
        </p:txBody>
      </p:sp>
    </p:spTree>
    <p:extLst>
      <p:ext uri="{BB962C8B-B14F-4D97-AF65-F5344CB8AC3E}">
        <p14:creationId xmlns:p14="http://schemas.microsoft.com/office/powerpoint/2010/main" val="130004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727164" y="855077"/>
            <a:ext cx="7543800" cy="1752600"/>
          </a:xfrm>
          <a:prstGeom prst="rect">
            <a:avLst/>
          </a:prstGeom>
        </p:spPr>
        <p:txBody>
          <a:bodyPr>
            <a:noAutofit/>
          </a:bodyPr>
          <a:lstStyle/>
          <a:p>
            <a:pPr algn="ctr"/>
            <a:r>
              <a:rPr lang="en-US" sz="2400" b="1" dirty="0">
                <a:latin typeface="Arial" pitchFamily="34" charset="0"/>
                <a:cs typeface="Arial" pitchFamily="34" charset="0"/>
              </a:rPr>
              <a:t>Life and Dignity of the Human Person</a:t>
            </a:r>
          </a:p>
        </p:txBody>
      </p:sp>
      <p:sp>
        <p:nvSpPr>
          <p:cNvPr id="15" name="Content Placeholder 6"/>
          <p:cNvSpPr txBox="1">
            <a:spLocks/>
          </p:cNvSpPr>
          <p:nvPr/>
        </p:nvSpPr>
        <p:spPr>
          <a:xfrm>
            <a:off x="494211" y="1752600"/>
            <a:ext cx="8231777" cy="381000"/>
          </a:xfrm>
          <a:prstGeom prst="rect">
            <a:avLst/>
          </a:prstGeom>
        </p:spPr>
        <p:txBody>
          <a:bodyPr>
            <a:noAutofit/>
          </a:bodyPr>
          <a:lstStyle/>
          <a:p>
            <a:r>
              <a:rPr lang="en-US" dirty="0">
                <a:latin typeface="Arial" pitchFamily="34" charset="0"/>
                <a:cs typeface="Arial" pitchFamily="34" charset="0"/>
              </a:rPr>
              <a:t>Promoting the life and dignity of human beings is the most fundamental theme of Catholic social teaching. It is the core social justice theme and the one on which the other themes are based.</a:t>
            </a:r>
          </a:p>
        </p:txBody>
      </p:sp>
      <p:sp>
        <p:nvSpPr>
          <p:cNvPr id="26" name="Oval 25"/>
          <p:cNvSpPr/>
          <p:nvPr/>
        </p:nvSpPr>
        <p:spPr>
          <a:xfrm>
            <a:off x="436518" y="28956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bwMode="auto">
          <a:xfrm>
            <a:off x="736965" y="4023586"/>
            <a:ext cx="2747553" cy="1200329"/>
          </a:xfrm>
          <a:prstGeom prst="rect">
            <a:avLst/>
          </a:prstGeom>
          <a:noFill/>
          <a:ln w="9525">
            <a:noFill/>
            <a:miter lim="800000"/>
            <a:headEnd/>
            <a:tailEnd/>
          </a:ln>
        </p:spPr>
        <p:txBody>
          <a:bodyPr wrap="square" rtlCol="0">
            <a:spAutoFit/>
          </a:bodyPr>
          <a:lstStyle/>
          <a:p>
            <a:pPr algn="ctr"/>
            <a:r>
              <a:rPr lang="en-US" sz="2400" b="1" dirty="0">
                <a:solidFill>
                  <a:schemeClr val="bg1"/>
                </a:solidFill>
                <a:latin typeface="Arial" pitchFamily="34" charset="0"/>
                <a:cs typeface="Arial" pitchFamily="34" charset="0"/>
              </a:rPr>
              <a:t>Life and Dignity of the Human Person</a:t>
            </a:r>
          </a:p>
        </p:txBody>
      </p:sp>
      <p:cxnSp>
        <p:nvCxnSpPr>
          <p:cNvPr id="28" name="Straight Arrow Connector 27"/>
          <p:cNvCxnSpPr/>
          <p:nvPr/>
        </p:nvCxnSpPr>
        <p:spPr>
          <a:xfrm>
            <a:off x="3103518" y="36999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55918" y="40809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55918" y="45381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79718" y="49953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027318" y="5452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74918" y="33189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auto">
          <a:xfrm>
            <a:off x="5105400" y="31943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SOLIDARITY</a:t>
            </a:r>
          </a:p>
        </p:txBody>
      </p:sp>
      <p:sp>
        <p:nvSpPr>
          <p:cNvPr id="35" name="TextBox 34"/>
          <p:cNvSpPr txBox="1"/>
          <p:nvPr/>
        </p:nvSpPr>
        <p:spPr bwMode="auto">
          <a:xfrm>
            <a:off x="5334000" y="3547515"/>
            <a:ext cx="28956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CARE FOR GOD’S CREATION</a:t>
            </a:r>
          </a:p>
        </p:txBody>
      </p:sp>
      <p:sp>
        <p:nvSpPr>
          <p:cNvPr id="36" name="TextBox 35"/>
          <p:cNvSpPr txBox="1"/>
          <p:nvPr/>
        </p:nvSpPr>
        <p:spPr bwMode="auto">
          <a:xfrm>
            <a:off x="5486400" y="3956316"/>
            <a:ext cx="2743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RIGHTS AND RESPONSIBILITIES</a:t>
            </a:r>
          </a:p>
        </p:txBody>
      </p:sp>
      <p:sp>
        <p:nvSpPr>
          <p:cNvPr id="37" name="TextBox 36"/>
          <p:cNvSpPr txBox="1"/>
          <p:nvPr/>
        </p:nvSpPr>
        <p:spPr bwMode="auto">
          <a:xfrm>
            <a:off x="5486400" y="4413516"/>
            <a:ext cx="3505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PREFERENTIAL OPTION FOR THE POOR</a:t>
            </a:r>
          </a:p>
        </p:txBody>
      </p:sp>
      <p:sp>
        <p:nvSpPr>
          <p:cNvPr id="38" name="TextBox 37"/>
          <p:cNvSpPr txBox="1"/>
          <p:nvPr/>
        </p:nvSpPr>
        <p:spPr bwMode="auto">
          <a:xfrm>
            <a:off x="5410200" y="48707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COMMUNITY</a:t>
            </a:r>
          </a:p>
        </p:txBody>
      </p:sp>
      <p:cxnSp>
        <p:nvCxnSpPr>
          <p:cNvPr id="39" name="Straight Arrow Connector 38"/>
          <p:cNvCxnSpPr/>
          <p:nvPr/>
        </p:nvCxnSpPr>
        <p:spPr>
          <a:xfrm>
            <a:off x="2572294" y="5833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4782094" y="5708916"/>
            <a:ext cx="3884024"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DIGNITY OF WORK AND RIGHTS OF WORKERS</a:t>
            </a:r>
          </a:p>
        </p:txBody>
      </p:sp>
      <p:sp>
        <p:nvSpPr>
          <p:cNvPr id="41" name="TextBox 40"/>
          <p:cNvSpPr txBox="1"/>
          <p:nvPr/>
        </p:nvSpPr>
        <p:spPr bwMode="auto">
          <a:xfrm>
            <a:off x="5257800" y="5285601"/>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solidFill>
                  <a:schemeClr val="tx1">
                    <a:lumMod val="95000"/>
                    <a:lumOff val="5000"/>
                  </a:schemeClr>
                </a:solidFill>
                <a:latin typeface="Arial" pitchFamily="34" charset="0"/>
                <a:cs typeface="Arial" pitchFamily="34" charset="0"/>
              </a:rPr>
              <a:t>PARTICIPATION</a:t>
            </a:r>
          </a:p>
        </p:txBody>
      </p:sp>
    </p:spTree>
    <p:extLst>
      <p:ext uri="{BB962C8B-B14F-4D97-AF65-F5344CB8AC3E}">
        <p14:creationId xmlns:p14="http://schemas.microsoft.com/office/powerpoint/2010/main" val="32772052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2979747"/>
            <a:ext cx="7543800" cy="1752600"/>
          </a:xfrm>
          <a:prstGeom prst="rect">
            <a:avLst/>
          </a:prstGeom>
        </p:spPr>
        <p:txBody>
          <a:bodyPr>
            <a:noAutofit/>
          </a:bodyPr>
          <a:lstStyle/>
          <a:p>
            <a:pPr algn="ctr"/>
            <a:r>
              <a:rPr lang="en-US" sz="2400" b="1" dirty="0">
                <a:latin typeface="Arial" pitchFamily="34" charset="0"/>
                <a:cs typeface="Arial" pitchFamily="34" charset="0"/>
              </a:rPr>
              <a:t>Life and Dignity of the Human Person</a:t>
            </a:r>
          </a:p>
        </p:txBody>
      </p:sp>
      <p:sp>
        <p:nvSpPr>
          <p:cNvPr id="11" name="TextBox 5"/>
          <p:cNvSpPr txBox="1">
            <a:spLocks noChangeArrowheads="1"/>
          </p:cNvSpPr>
          <p:nvPr/>
        </p:nvSpPr>
        <p:spPr bwMode="auto">
          <a:xfrm rot="-5400000">
            <a:off x="5228139" y="2010862"/>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605247" y="3572470"/>
            <a:ext cx="8231777" cy="381000"/>
          </a:xfrm>
          <a:prstGeom prst="rect">
            <a:avLst/>
          </a:prstGeom>
        </p:spPr>
        <p:txBody>
          <a:bodyPr>
            <a:noAutofit/>
          </a:bodyPr>
          <a:lstStyle/>
          <a:p>
            <a:r>
              <a:rPr lang="en-US" dirty="0">
                <a:latin typeface="Arial" pitchFamily="34" charset="0"/>
                <a:cs typeface="Arial" pitchFamily="34" charset="0"/>
              </a:rPr>
              <a:t>The Church teaches:</a:t>
            </a:r>
          </a:p>
        </p:txBody>
      </p:sp>
      <p:sp>
        <p:nvSpPr>
          <p:cNvPr id="3" name="TextBox 2"/>
          <p:cNvSpPr txBox="1"/>
          <p:nvPr/>
        </p:nvSpPr>
        <p:spPr bwMode="auto">
          <a:xfrm>
            <a:off x="838200" y="410587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human beings are made in the image and likeness of God.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838200" y="448687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human beings have God-given dignity.</a:t>
            </a:r>
          </a:p>
        </p:txBody>
      </p:sp>
      <p:sp>
        <p:nvSpPr>
          <p:cNvPr id="9" name="TextBox 8"/>
          <p:cNvSpPr txBox="1"/>
          <p:nvPr/>
        </p:nvSpPr>
        <p:spPr bwMode="auto">
          <a:xfrm>
            <a:off x="838200" y="486787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Christians are called to respect and protect human life and dignity.</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838200" y="5248870"/>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Respecting human life and dignity means more than simply allowing others to live. It also means helping others to live to the fullest—to thrive physically, socially, mentally, and spiritually.</a:t>
            </a:r>
            <a:endParaRPr lang="en-US" dirty="0">
              <a:solidFill>
                <a:schemeClr val="bg1">
                  <a:lumMod val="6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862584"/>
            <a:ext cx="3048000" cy="203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187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853336" y="990600"/>
            <a:ext cx="4290664" cy="876300"/>
          </a:xfrm>
          <a:prstGeom prst="rect">
            <a:avLst/>
          </a:prstGeom>
        </p:spPr>
        <p:txBody>
          <a:bodyPr>
            <a:noAutofit/>
          </a:bodyPr>
          <a:lstStyle/>
          <a:p>
            <a:r>
              <a:rPr lang="en-US" sz="2400" b="1" dirty="0">
                <a:latin typeface="Arial" pitchFamily="34" charset="0"/>
                <a:cs typeface="Arial" pitchFamily="34" charset="0"/>
              </a:rPr>
              <a:t>Call to Family, Community, and Participation</a:t>
            </a:r>
          </a:p>
        </p:txBody>
      </p:sp>
      <p:sp>
        <p:nvSpPr>
          <p:cNvPr id="11" name="TextBox 5"/>
          <p:cNvSpPr txBox="1">
            <a:spLocks noChangeArrowheads="1"/>
          </p:cNvSpPr>
          <p:nvPr/>
        </p:nvSpPr>
        <p:spPr bwMode="auto">
          <a:xfrm>
            <a:off x="381000" y="4724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953000" y="1866900"/>
            <a:ext cx="4191000"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Human beings are created by God to be social creatures, to live in fellowship and community. The U.S. bishops state that each person is not only sacred but social.</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5017468" y="3344228"/>
            <a:ext cx="3962400"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support and protection of the family must have the highest priority in society. The family also has a right and responsibility to participate in society.</a:t>
            </a:r>
          </a:p>
        </p:txBody>
      </p:sp>
      <p:sp>
        <p:nvSpPr>
          <p:cNvPr id="9" name="TextBox 8"/>
          <p:cNvSpPr txBox="1"/>
          <p:nvPr/>
        </p:nvSpPr>
        <p:spPr bwMode="auto">
          <a:xfrm>
            <a:off x="827314" y="4876800"/>
            <a:ext cx="7391400" cy="1200329"/>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calls us not only to support and nurture our families but also to participate in the local community, nation, and world, caring for our brothers and sisters in Christ and constantly working to promote the common good.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9868"/>
          <a:stretch/>
        </p:blipFill>
        <p:spPr>
          <a:xfrm>
            <a:off x="361350" y="1132289"/>
            <a:ext cx="4134450" cy="3439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06704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0" y="1011198"/>
            <a:ext cx="2895600" cy="1752600"/>
          </a:xfrm>
          <a:prstGeom prst="rect">
            <a:avLst/>
          </a:prstGeom>
        </p:spPr>
        <p:txBody>
          <a:bodyPr>
            <a:noAutofit/>
          </a:bodyPr>
          <a:lstStyle/>
          <a:p>
            <a:r>
              <a:rPr lang="en-US" sz="2400" b="1" dirty="0">
                <a:latin typeface="Arial" pitchFamily="34" charset="0"/>
                <a:cs typeface="Arial" pitchFamily="34" charset="0"/>
              </a:rPr>
              <a:t>Rights and Responsibilities</a:t>
            </a:r>
          </a:p>
        </p:txBody>
      </p:sp>
      <p:sp>
        <p:nvSpPr>
          <p:cNvPr id="11" name="TextBox 5"/>
          <p:cNvSpPr txBox="1">
            <a:spLocks noChangeArrowheads="1"/>
          </p:cNvSpPr>
          <p:nvPr/>
        </p:nvSpPr>
        <p:spPr bwMode="auto">
          <a:xfrm>
            <a:off x="2667000" y="55626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572000" y="2001798"/>
            <a:ext cx="3576918"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human beings have a right to life and to having their basic needs met, such as food, shelter, clothing, medical care, and employment.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572000" y="3808274"/>
            <a:ext cx="2895600" cy="1754326"/>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Along with these rights come responsibilities, such as contributing to and participating in society and promoting the common good.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3" y="985129"/>
            <a:ext cx="2976540" cy="44625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29009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286000" y="1143000"/>
            <a:ext cx="7543800" cy="1752600"/>
          </a:xfrm>
          <a:prstGeom prst="rect">
            <a:avLst/>
          </a:prstGeom>
        </p:spPr>
        <p:txBody>
          <a:bodyPr>
            <a:noAutofit/>
          </a:bodyPr>
          <a:lstStyle/>
          <a:p>
            <a:pPr algn="ctr"/>
            <a:r>
              <a:rPr lang="en-US" sz="2400" b="1" dirty="0">
                <a:latin typeface="Arial" pitchFamily="34" charset="0"/>
                <a:cs typeface="Arial" pitchFamily="34" charset="0"/>
              </a:rPr>
              <a:t>Preferential Option for the Poor</a:t>
            </a:r>
          </a:p>
        </p:txBody>
      </p:sp>
      <p:sp>
        <p:nvSpPr>
          <p:cNvPr id="11" name="TextBox 5"/>
          <p:cNvSpPr txBox="1">
            <a:spLocks noChangeArrowheads="1"/>
          </p:cNvSpPr>
          <p:nvPr/>
        </p:nvSpPr>
        <p:spPr bwMode="auto">
          <a:xfrm>
            <a:off x="381000" y="5486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3810000" y="1962337"/>
            <a:ext cx="5105400" cy="1754326"/>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has always emphasized that individuals and society must have a special concern for people who are poor and vulnerable. This concern is rooted in the moral principle that Church teaching calls the universal destination of goods.</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3809999" y="3733800"/>
            <a:ext cx="4558937"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“universal destination of goods” is the principle that the earth and all its goods belong to God, and he intends these goods to provide the things all human beings need to live with dignity.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60" y="914400"/>
            <a:ext cx="2976540" cy="4462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1089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579</TotalTime>
  <Words>1398</Words>
  <Application>Microsoft Office PowerPoint</Application>
  <PresentationFormat>On-screen Show (4:3)</PresentationFormat>
  <Paragraphs>110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LIC Presentation template-New</vt:lpstr>
      <vt:lpstr>Seven Themes of Catholic Social Teaching</vt:lpstr>
      <vt:lpstr>PowerPoint Presentation</vt:lpstr>
      <vt:lpstr>The seven themes are derived from religious truths taught in  Scripture and Tradition.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Andrini, Jeff</cp:lastModifiedBy>
  <cp:revision>114</cp:revision>
  <dcterms:created xsi:type="dcterms:W3CDTF">2011-06-08T19:56:13Z</dcterms:created>
  <dcterms:modified xsi:type="dcterms:W3CDTF">2024-06-24T13:22:39Z</dcterms:modified>
</cp:coreProperties>
</file>