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Lst>
  <p:notesMasterIdLst>
    <p:notesMasterId r:id="rId19"/>
  </p:notesMasterIdLst>
  <p:sldIdLst>
    <p:sldId id="256" r:id="rId2"/>
    <p:sldId id="258" r:id="rId3"/>
    <p:sldId id="259" r:id="rId4"/>
    <p:sldId id="270" r:id="rId5"/>
    <p:sldId id="257" r:id="rId6"/>
    <p:sldId id="272" r:id="rId7"/>
    <p:sldId id="263" r:id="rId8"/>
    <p:sldId id="265" r:id="rId9"/>
    <p:sldId id="266" r:id="rId10"/>
    <p:sldId id="264" r:id="rId11"/>
    <p:sldId id="260" r:id="rId12"/>
    <p:sldId id="267" r:id="rId13"/>
    <p:sldId id="261" r:id="rId14"/>
    <p:sldId id="273" r:id="rId15"/>
    <p:sldId id="269" r:id="rId16"/>
    <p:sldId id="268" r:id="rId17"/>
    <p:sldId id="271" r:id="rId1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 Johnson" initials="LJ" lastIdx="1" clrIdx="0">
    <p:extLst>
      <p:ext uri="{19B8F6BF-5375-455C-9EA6-DF929625EA0E}">
        <p15:presenceInfo xmlns:p15="http://schemas.microsoft.com/office/powerpoint/2012/main" userId="1e30aeac52a5dfd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782" y="6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30D84D5-E726-4285-8411-0A3E286020B0}" type="datetimeFigureOut">
              <a:rPr lang="en-US" smtClean="0"/>
              <a:t>11/5/2020</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6FE11EB-267B-4011-A8B1-8352B4FD0A92}" type="slidenum">
              <a:rPr lang="en-US" smtClean="0"/>
              <a:t>‹#›</a:t>
            </a:fld>
            <a:endParaRPr lang="en-US"/>
          </a:p>
        </p:txBody>
      </p:sp>
    </p:spTree>
    <p:extLst>
      <p:ext uri="{BB962C8B-B14F-4D97-AF65-F5344CB8AC3E}">
        <p14:creationId xmlns:p14="http://schemas.microsoft.com/office/powerpoint/2010/main" val="3774931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6FE11EB-267B-4011-A8B1-8352B4FD0A92}" type="slidenum">
              <a:rPr lang="en-US" smtClean="0"/>
              <a:t>1</a:t>
            </a:fld>
            <a:endParaRPr lang="en-US"/>
          </a:p>
        </p:txBody>
      </p:sp>
    </p:spTree>
    <p:extLst>
      <p:ext uri="{BB962C8B-B14F-4D97-AF65-F5344CB8AC3E}">
        <p14:creationId xmlns:p14="http://schemas.microsoft.com/office/powerpoint/2010/main" val="39689742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6FE11EB-267B-4011-A8B1-8352B4FD0A92}" type="slidenum">
              <a:rPr lang="en-US" smtClean="0"/>
              <a:t>10</a:t>
            </a:fld>
            <a:endParaRPr lang="en-US"/>
          </a:p>
        </p:txBody>
      </p:sp>
    </p:spTree>
    <p:extLst>
      <p:ext uri="{BB962C8B-B14F-4D97-AF65-F5344CB8AC3E}">
        <p14:creationId xmlns:p14="http://schemas.microsoft.com/office/powerpoint/2010/main" val="28797715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6FE11EB-267B-4011-A8B1-8352B4FD0A92}" type="slidenum">
              <a:rPr lang="en-US" smtClean="0"/>
              <a:t>11</a:t>
            </a:fld>
            <a:endParaRPr lang="en-US"/>
          </a:p>
        </p:txBody>
      </p:sp>
    </p:spTree>
    <p:extLst>
      <p:ext uri="{BB962C8B-B14F-4D97-AF65-F5344CB8AC3E}">
        <p14:creationId xmlns:p14="http://schemas.microsoft.com/office/powerpoint/2010/main" val="21101452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6FE11EB-267B-4011-A8B1-8352B4FD0A92}" type="slidenum">
              <a:rPr lang="en-US" smtClean="0"/>
              <a:t>12</a:t>
            </a:fld>
            <a:endParaRPr lang="en-US"/>
          </a:p>
        </p:txBody>
      </p:sp>
    </p:spTree>
    <p:extLst>
      <p:ext uri="{BB962C8B-B14F-4D97-AF65-F5344CB8AC3E}">
        <p14:creationId xmlns:p14="http://schemas.microsoft.com/office/powerpoint/2010/main" val="26778900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6FE11EB-267B-4011-A8B1-8352B4FD0A92}" type="slidenum">
              <a:rPr lang="en-US" smtClean="0"/>
              <a:t>13</a:t>
            </a:fld>
            <a:endParaRPr lang="en-US"/>
          </a:p>
        </p:txBody>
      </p:sp>
    </p:spTree>
    <p:extLst>
      <p:ext uri="{BB962C8B-B14F-4D97-AF65-F5344CB8AC3E}">
        <p14:creationId xmlns:p14="http://schemas.microsoft.com/office/powerpoint/2010/main" val="18388239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6FE11EB-267B-4011-A8B1-8352B4FD0A92}" type="slidenum">
              <a:rPr lang="en-US" smtClean="0"/>
              <a:t>14</a:t>
            </a:fld>
            <a:endParaRPr lang="en-US"/>
          </a:p>
        </p:txBody>
      </p:sp>
    </p:spTree>
    <p:extLst>
      <p:ext uri="{BB962C8B-B14F-4D97-AF65-F5344CB8AC3E}">
        <p14:creationId xmlns:p14="http://schemas.microsoft.com/office/powerpoint/2010/main" val="19585693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6FE11EB-267B-4011-A8B1-8352B4FD0A92}" type="slidenum">
              <a:rPr lang="en-US" smtClean="0"/>
              <a:t>15</a:t>
            </a:fld>
            <a:endParaRPr lang="en-US"/>
          </a:p>
        </p:txBody>
      </p:sp>
    </p:spTree>
    <p:extLst>
      <p:ext uri="{BB962C8B-B14F-4D97-AF65-F5344CB8AC3E}">
        <p14:creationId xmlns:p14="http://schemas.microsoft.com/office/powerpoint/2010/main" val="26909041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6FE11EB-267B-4011-A8B1-8352B4FD0A92}" type="slidenum">
              <a:rPr lang="en-US" smtClean="0"/>
              <a:t>16</a:t>
            </a:fld>
            <a:endParaRPr lang="en-US"/>
          </a:p>
        </p:txBody>
      </p:sp>
    </p:spTree>
    <p:extLst>
      <p:ext uri="{BB962C8B-B14F-4D97-AF65-F5344CB8AC3E}">
        <p14:creationId xmlns:p14="http://schemas.microsoft.com/office/powerpoint/2010/main" val="37282733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6FE11EB-267B-4011-A8B1-8352B4FD0A92}" type="slidenum">
              <a:rPr lang="en-US" smtClean="0"/>
              <a:t>17</a:t>
            </a:fld>
            <a:endParaRPr lang="en-US"/>
          </a:p>
        </p:txBody>
      </p:sp>
    </p:spTree>
    <p:extLst>
      <p:ext uri="{BB962C8B-B14F-4D97-AF65-F5344CB8AC3E}">
        <p14:creationId xmlns:p14="http://schemas.microsoft.com/office/powerpoint/2010/main" val="3225059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6FE11EB-267B-4011-A8B1-8352B4FD0A92}" type="slidenum">
              <a:rPr lang="en-US" smtClean="0"/>
              <a:t>2</a:t>
            </a:fld>
            <a:endParaRPr lang="en-US"/>
          </a:p>
        </p:txBody>
      </p:sp>
    </p:spTree>
    <p:extLst>
      <p:ext uri="{BB962C8B-B14F-4D97-AF65-F5344CB8AC3E}">
        <p14:creationId xmlns:p14="http://schemas.microsoft.com/office/powerpoint/2010/main" val="39289254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6FE11EB-267B-4011-A8B1-8352B4FD0A92}" type="slidenum">
              <a:rPr lang="en-US" smtClean="0"/>
              <a:t>3</a:t>
            </a:fld>
            <a:endParaRPr lang="en-US"/>
          </a:p>
        </p:txBody>
      </p:sp>
    </p:spTree>
    <p:extLst>
      <p:ext uri="{BB962C8B-B14F-4D97-AF65-F5344CB8AC3E}">
        <p14:creationId xmlns:p14="http://schemas.microsoft.com/office/powerpoint/2010/main" val="23517400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6FE11EB-267B-4011-A8B1-8352B4FD0A92}" type="slidenum">
              <a:rPr lang="en-US" smtClean="0"/>
              <a:t>4</a:t>
            </a:fld>
            <a:endParaRPr lang="en-US"/>
          </a:p>
        </p:txBody>
      </p:sp>
    </p:spTree>
    <p:extLst>
      <p:ext uri="{BB962C8B-B14F-4D97-AF65-F5344CB8AC3E}">
        <p14:creationId xmlns:p14="http://schemas.microsoft.com/office/powerpoint/2010/main" val="6300462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6FE11EB-267B-4011-A8B1-8352B4FD0A92}" type="slidenum">
              <a:rPr lang="en-US" smtClean="0"/>
              <a:t>5</a:t>
            </a:fld>
            <a:endParaRPr lang="en-US"/>
          </a:p>
        </p:txBody>
      </p:sp>
    </p:spTree>
    <p:extLst>
      <p:ext uri="{BB962C8B-B14F-4D97-AF65-F5344CB8AC3E}">
        <p14:creationId xmlns:p14="http://schemas.microsoft.com/office/powerpoint/2010/main" val="39276803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6FE11EB-267B-4011-A8B1-8352B4FD0A92}" type="slidenum">
              <a:rPr lang="en-US" smtClean="0"/>
              <a:t>6</a:t>
            </a:fld>
            <a:endParaRPr lang="en-US"/>
          </a:p>
        </p:txBody>
      </p:sp>
    </p:spTree>
    <p:extLst>
      <p:ext uri="{BB962C8B-B14F-4D97-AF65-F5344CB8AC3E}">
        <p14:creationId xmlns:p14="http://schemas.microsoft.com/office/powerpoint/2010/main" val="34804781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6FE11EB-267B-4011-A8B1-8352B4FD0A92}" type="slidenum">
              <a:rPr lang="en-US" smtClean="0"/>
              <a:t>7</a:t>
            </a:fld>
            <a:endParaRPr lang="en-US"/>
          </a:p>
        </p:txBody>
      </p:sp>
    </p:spTree>
    <p:extLst>
      <p:ext uri="{BB962C8B-B14F-4D97-AF65-F5344CB8AC3E}">
        <p14:creationId xmlns:p14="http://schemas.microsoft.com/office/powerpoint/2010/main" val="28786363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6FE11EB-267B-4011-A8B1-8352B4FD0A92}" type="slidenum">
              <a:rPr lang="en-US" smtClean="0"/>
              <a:t>8</a:t>
            </a:fld>
            <a:endParaRPr lang="en-US"/>
          </a:p>
        </p:txBody>
      </p:sp>
    </p:spTree>
    <p:extLst>
      <p:ext uri="{BB962C8B-B14F-4D97-AF65-F5344CB8AC3E}">
        <p14:creationId xmlns:p14="http://schemas.microsoft.com/office/powerpoint/2010/main" val="23799918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6FE11EB-267B-4011-A8B1-8352B4FD0A92}" type="slidenum">
              <a:rPr lang="en-US" smtClean="0"/>
              <a:t>9</a:t>
            </a:fld>
            <a:endParaRPr lang="en-US"/>
          </a:p>
        </p:txBody>
      </p:sp>
    </p:spTree>
    <p:extLst>
      <p:ext uri="{BB962C8B-B14F-4D97-AF65-F5344CB8AC3E}">
        <p14:creationId xmlns:p14="http://schemas.microsoft.com/office/powerpoint/2010/main" val="1797208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72345051-2045-45DA-935E-2E3CA1A69ADC}" type="datetimeFigureOut">
              <a:rPr lang="en-US" smtClean="0"/>
              <a:t>11/5/2020</a:t>
            </a:fld>
            <a:endParaRPr lang="en-US" dirty="0"/>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A7CD31F4-64FA-4BA0-9498-67783267A8C8}" type="slidenum">
              <a:rPr lang="en-US" smtClean="0"/>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7696491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843056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797881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190301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345051-2045-45DA-935E-2E3CA1A69ADC}"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39736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2345051-2045-45DA-935E-2E3CA1A69ADC}" type="datetimeFigureOut">
              <a:rPr lang="en-US" smtClean="0"/>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575064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2345051-2045-45DA-935E-2E3CA1A69ADC}" type="datetimeFigureOut">
              <a:rPr lang="en-US" smtClean="0"/>
              <a:t>11/5/2020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922421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2345051-2045-45DA-935E-2E3CA1A69ADC}" type="datetimeFigureOut">
              <a:rPr lang="en-US" smtClean="0"/>
              <a:t>11/5/2020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802461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345051-2045-45DA-935E-2E3CA1A69ADC}" type="datetimeFigureOut">
              <a:rPr lang="en-US" smtClean="0"/>
              <a:t>11/5/2020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4117958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2345051-2045-45DA-935E-2E3CA1A69ADC}" type="datetimeFigureOut">
              <a:rPr lang="en-US" smtClean="0"/>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4282491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2345051-2045-45DA-935E-2E3CA1A69ADC}" type="datetimeFigureOut">
              <a:rPr lang="en-US" smtClean="0"/>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338153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72345051-2045-45DA-935E-2E3CA1A69ADC}" type="datetimeFigureOut">
              <a:rPr lang="en-US" smtClean="0"/>
              <a:t>11/5/2020</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A7CD31F4-64FA-4BA0-9498-67783267A8C8}" type="slidenum">
              <a:rPr lang="en-US" smtClean="0"/>
              <a:t>‹#›</a:t>
            </a:fld>
            <a:endParaRPr lang="en-US" dirty="0"/>
          </a:p>
        </p:txBody>
      </p:sp>
    </p:spTree>
    <p:extLst>
      <p:ext uri="{BB962C8B-B14F-4D97-AF65-F5344CB8AC3E}">
        <p14:creationId xmlns:p14="http://schemas.microsoft.com/office/powerpoint/2010/main" val="4141819167"/>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s://www.usccb.org/es/node/41922"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mailto:nabperm@usccb.org"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mailto:mike.bogdan@pastoral.org"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Tina.kasey@pastoral.org"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mailto:elizabeth.barnstead@pastoral.org" TargetMode="External"/><Relationship Id="rId4" Type="http://schemas.openxmlformats.org/officeDocument/2006/relationships/hyperlink" Target="mailto:laura.rigsby@pastoral.org"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mailto:chris.gutierrez@pastoral.org"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Lauren.johnson@pastoral.org"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mailto:Brandon.williams@pastoral.org"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www.owensborodiocese.org/advent-christmas-seasons"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11ABA-081B-4324-A6FF-A89F3DF7E47E}"/>
              </a:ext>
            </a:extLst>
          </p:cNvPr>
          <p:cNvSpPr>
            <a:spLocks noGrp="1"/>
          </p:cNvSpPr>
          <p:nvPr>
            <p:ph type="ctrTitle"/>
          </p:nvPr>
        </p:nvSpPr>
        <p:spPr>
          <a:xfrm>
            <a:off x="839724" y="1581150"/>
            <a:ext cx="10512552" cy="2974086"/>
          </a:xfrm>
        </p:spPr>
        <p:txBody>
          <a:bodyPr>
            <a:normAutofit/>
          </a:bodyPr>
          <a:lstStyle/>
          <a:p>
            <a:pPr>
              <a:lnSpc>
                <a:spcPct val="90000"/>
              </a:lnSpc>
            </a:pPr>
            <a:r>
              <a:rPr lang="en-US" sz="6600" dirty="0">
                <a:ln>
                  <a:solidFill>
                    <a:schemeClr val="tx1"/>
                  </a:solidFill>
                </a:ln>
                <a:solidFill>
                  <a:schemeClr val="tx1">
                    <a:lumMod val="75000"/>
                  </a:schemeClr>
                </a:solidFill>
              </a:rPr>
              <a:t>Preparing for the </a:t>
            </a:r>
            <a:br>
              <a:rPr lang="en-US" sz="6600" dirty="0">
                <a:ln>
                  <a:solidFill>
                    <a:schemeClr val="tx1"/>
                  </a:solidFill>
                </a:ln>
                <a:solidFill>
                  <a:schemeClr val="tx1">
                    <a:lumMod val="75000"/>
                  </a:schemeClr>
                </a:solidFill>
              </a:rPr>
            </a:br>
            <a:r>
              <a:rPr lang="en-US" sz="6600" dirty="0">
                <a:ln>
                  <a:solidFill>
                    <a:schemeClr val="tx1"/>
                  </a:solidFill>
                </a:ln>
                <a:solidFill>
                  <a:schemeClr val="tx1">
                    <a:lumMod val="75000"/>
                  </a:schemeClr>
                </a:solidFill>
              </a:rPr>
              <a:t>Advent and Christmas </a:t>
            </a:r>
            <a:br>
              <a:rPr lang="en-US" sz="6600" dirty="0">
                <a:ln>
                  <a:solidFill>
                    <a:schemeClr val="tx1"/>
                  </a:solidFill>
                </a:ln>
                <a:solidFill>
                  <a:schemeClr val="tx1">
                    <a:lumMod val="75000"/>
                  </a:schemeClr>
                </a:solidFill>
              </a:rPr>
            </a:br>
            <a:r>
              <a:rPr lang="en-US" sz="6600" dirty="0">
                <a:ln>
                  <a:solidFill>
                    <a:schemeClr val="tx1"/>
                  </a:solidFill>
                </a:ln>
                <a:solidFill>
                  <a:schemeClr val="tx1">
                    <a:lumMod val="75000"/>
                  </a:schemeClr>
                </a:solidFill>
              </a:rPr>
              <a:t>Seasons</a:t>
            </a:r>
          </a:p>
        </p:txBody>
      </p:sp>
      <p:pic>
        <p:nvPicPr>
          <p:cNvPr id="8" name="Picture 7">
            <a:extLst>
              <a:ext uri="{FF2B5EF4-FFF2-40B4-BE49-F238E27FC236}">
                <a16:creationId xmlns:a16="http://schemas.microsoft.com/office/drawing/2014/main" id="{E1D35919-6F9E-4BFF-B65F-AB68E2003425}"/>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0204"/>
          <a:stretch/>
        </p:blipFill>
        <p:spPr>
          <a:xfrm>
            <a:off x="800833" y="4955285"/>
            <a:ext cx="800100" cy="1039794"/>
          </a:xfrm>
          <a:prstGeom prst="rect">
            <a:avLst/>
          </a:prstGeom>
        </p:spPr>
      </p:pic>
      <p:pic>
        <p:nvPicPr>
          <p:cNvPr id="12" name="Picture 11">
            <a:extLst>
              <a:ext uri="{FF2B5EF4-FFF2-40B4-BE49-F238E27FC236}">
                <a16:creationId xmlns:a16="http://schemas.microsoft.com/office/drawing/2014/main" id="{3565A9A1-2F5D-4C0A-85E8-C6C5CC444355}"/>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1615"/>
          <a:stretch/>
        </p:blipFill>
        <p:spPr>
          <a:xfrm>
            <a:off x="1600933" y="4955285"/>
            <a:ext cx="2143125" cy="1213497"/>
          </a:xfrm>
          <a:prstGeom prst="rect">
            <a:avLst/>
          </a:prstGeom>
        </p:spPr>
      </p:pic>
    </p:spTree>
    <p:extLst>
      <p:ext uri="{BB962C8B-B14F-4D97-AF65-F5344CB8AC3E}">
        <p14:creationId xmlns:p14="http://schemas.microsoft.com/office/powerpoint/2010/main" val="27277630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9ACFA-FD43-4A08-B18A-0D50D05628BD}"/>
              </a:ext>
            </a:extLst>
          </p:cNvPr>
          <p:cNvSpPr>
            <a:spLocks noGrp="1"/>
          </p:cNvSpPr>
          <p:nvPr>
            <p:ph type="title"/>
          </p:nvPr>
        </p:nvSpPr>
        <p:spPr>
          <a:xfrm>
            <a:off x="371474" y="156210"/>
            <a:ext cx="10868025" cy="1325562"/>
          </a:xfrm>
        </p:spPr>
        <p:txBody>
          <a:bodyPr>
            <a:normAutofit/>
          </a:bodyPr>
          <a:lstStyle/>
          <a:p>
            <a:pPr algn="ctr"/>
            <a:r>
              <a:rPr lang="en-US" dirty="0"/>
              <a:t>Use of the Readings and </a:t>
            </a:r>
            <a:br>
              <a:rPr lang="en-US" dirty="0"/>
            </a:br>
            <a:r>
              <a:rPr lang="en-US" dirty="0"/>
              <a:t>Mass Texts in the Pandemic</a:t>
            </a:r>
          </a:p>
        </p:txBody>
      </p:sp>
      <p:sp>
        <p:nvSpPr>
          <p:cNvPr id="3" name="Content Placeholder 2">
            <a:extLst>
              <a:ext uri="{FF2B5EF4-FFF2-40B4-BE49-F238E27FC236}">
                <a16:creationId xmlns:a16="http://schemas.microsoft.com/office/drawing/2014/main" id="{4DC4498F-5D75-4207-8E5B-D0AD63BED26D}"/>
              </a:ext>
            </a:extLst>
          </p:cNvPr>
          <p:cNvSpPr>
            <a:spLocks noGrp="1"/>
          </p:cNvSpPr>
          <p:nvPr>
            <p:ph idx="1"/>
          </p:nvPr>
        </p:nvSpPr>
        <p:spPr>
          <a:xfrm>
            <a:off x="283554" y="1734788"/>
            <a:ext cx="10868024" cy="4361211"/>
          </a:xfrm>
        </p:spPr>
        <p:txBody>
          <a:bodyPr>
            <a:normAutofit fontScale="70000" lnSpcReduction="20000"/>
          </a:bodyPr>
          <a:lstStyle/>
          <a:p>
            <a:pPr marL="0" indent="0">
              <a:buNone/>
            </a:pPr>
            <a:r>
              <a:rPr lang="en-US" sz="2000" dirty="0"/>
              <a:t>These policies apply only to the United States of America (</a:t>
            </a:r>
            <a:r>
              <a:rPr lang="en-US" sz="2000" dirty="0">
                <a:hlinkClick r:id="rId3"/>
              </a:rPr>
              <a:t>https://www.usccb.org/es/node/41922</a:t>
            </a:r>
            <a:r>
              <a:rPr lang="en-US" sz="2000" dirty="0"/>
              <a:t>): </a:t>
            </a:r>
          </a:p>
          <a:p>
            <a:pPr marL="457200" indent="-457200">
              <a:lnSpc>
                <a:spcPct val="120000"/>
              </a:lnSpc>
              <a:spcBef>
                <a:spcPts val="200"/>
              </a:spcBef>
              <a:buFont typeface="+mj-lt"/>
              <a:buAutoNum type="arabicPeriod"/>
            </a:pPr>
            <a:r>
              <a:rPr lang="en-US" sz="2000" dirty="0"/>
              <a:t>Through </a:t>
            </a:r>
            <a:r>
              <a:rPr lang="en-US" sz="2000" b="1" dirty="0"/>
              <a:t>December 31, 2020</a:t>
            </a:r>
            <a:r>
              <a:rPr lang="en-US" sz="2000" dirty="0"/>
              <a:t>, no permission is required for </a:t>
            </a:r>
            <a:r>
              <a:rPr lang="en-US" sz="2000" u="sng" dirty="0"/>
              <a:t>livestreaming of Masses</a:t>
            </a:r>
            <a:r>
              <a:rPr lang="en-US" sz="2000" dirty="0"/>
              <a:t> </a:t>
            </a:r>
            <a:r>
              <a:rPr lang="en-US" sz="2000" i="1" dirty="0"/>
              <a:t>(music not included) </a:t>
            </a:r>
            <a:r>
              <a:rPr lang="en-US" sz="2000" dirty="0"/>
              <a:t>and the Divine Office via social media. As always, relevant liturgical law should be observed regarding the choice and use of texts.</a:t>
            </a:r>
          </a:p>
          <a:p>
            <a:pPr marL="457200" indent="-457200">
              <a:lnSpc>
                <a:spcPct val="120000"/>
              </a:lnSpc>
              <a:spcBef>
                <a:spcPts val="200"/>
              </a:spcBef>
              <a:buFont typeface="+mj-lt"/>
              <a:buAutoNum type="arabicPeriod"/>
            </a:pPr>
            <a:r>
              <a:rPr lang="en-US" sz="2000" dirty="0"/>
              <a:t>Gratis permission is granted to include these texts in a downloadable or print worship aid through the conclusion of the current liturgical year (November 22, 2020). The texts must be reprinted verbatim and the appropriate copyright acknowledgment must be provided.</a:t>
            </a:r>
          </a:p>
          <a:p>
            <a:pPr marL="457200" indent="-457200">
              <a:lnSpc>
                <a:spcPct val="120000"/>
              </a:lnSpc>
              <a:spcBef>
                <a:spcPts val="200"/>
              </a:spcBef>
              <a:buFont typeface="+mj-lt"/>
              <a:buAutoNum type="arabicPeriod"/>
            </a:pPr>
            <a:r>
              <a:rPr lang="en-US" sz="2000" dirty="0"/>
              <a:t>Permission will not be granted to project the readings or other Mass texts.</a:t>
            </a:r>
          </a:p>
          <a:p>
            <a:pPr marL="457200" indent="-457200">
              <a:lnSpc>
                <a:spcPct val="120000"/>
              </a:lnSpc>
              <a:spcBef>
                <a:spcPts val="200"/>
              </a:spcBef>
              <a:buFont typeface="+mj-lt"/>
              <a:buAutoNum type="arabicPeriod"/>
            </a:pPr>
            <a:r>
              <a:rPr lang="en-US" sz="2000" dirty="0"/>
              <a:t>Families and individuals are encouraged to bring their own participation aids (hand missals, seasonal or monthly booklets, etc.) to Mass. Parishes or other groups may wish to coordinate bulk purchase and distribution of such resources if local health restrictions allow.</a:t>
            </a:r>
          </a:p>
          <a:p>
            <a:pPr marL="457200" indent="-457200">
              <a:lnSpc>
                <a:spcPct val="120000"/>
              </a:lnSpc>
              <a:spcBef>
                <a:spcPts val="200"/>
              </a:spcBef>
              <a:buFont typeface="+mj-lt"/>
              <a:buAutoNum type="arabicPeriod"/>
            </a:pPr>
            <a:r>
              <a:rPr lang="en-US" sz="2000" dirty="0"/>
              <a:t>As of </a:t>
            </a:r>
            <a:r>
              <a:rPr lang="en-US" sz="2000" b="1" dirty="0"/>
              <a:t>November 29, 2020</a:t>
            </a:r>
            <a:r>
              <a:rPr lang="en-US" sz="2000" dirty="0"/>
              <a:t>, licensing will again be required to reprint the readings for Sundays and major feasts in a digital or paper worship aid. To obtain a license, please send an email to </a:t>
            </a:r>
            <a:r>
              <a:rPr lang="en-US" sz="2000" dirty="0">
                <a:hlinkClick r:id="rId4"/>
              </a:rPr>
              <a:t>nabperm@usccb.org</a:t>
            </a:r>
            <a:r>
              <a:rPr lang="en-US" sz="2000" dirty="0"/>
              <a:t> with “Sunday Readings License” as the subject. Provide the parish name and address along with the number of copies you will produce (or the average number of downloads if digital). Staff will reply as soon as possible with a license which will serve as your invoice. Please mail a check to the address given on the invoice (along with a copy of the invoice itself) to complete the order.</a:t>
            </a:r>
            <a:endParaRPr lang="en-US" dirty="0"/>
          </a:p>
        </p:txBody>
      </p:sp>
      <p:pic>
        <p:nvPicPr>
          <p:cNvPr id="5" name="Picture 4">
            <a:extLst>
              <a:ext uri="{FF2B5EF4-FFF2-40B4-BE49-F238E27FC236}">
                <a16:creationId xmlns:a16="http://schemas.microsoft.com/office/drawing/2014/main" id="{4F5A04DC-A1D9-438A-A942-F660A4BFC1D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1232" y="5658671"/>
            <a:ext cx="2685294" cy="1039794"/>
          </a:xfrm>
          <a:prstGeom prst="rect">
            <a:avLst/>
          </a:prstGeom>
        </p:spPr>
      </p:pic>
    </p:spTree>
    <p:extLst>
      <p:ext uri="{BB962C8B-B14F-4D97-AF65-F5344CB8AC3E}">
        <p14:creationId xmlns:p14="http://schemas.microsoft.com/office/powerpoint/2010/main" val="3804637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FCA24-AA44-4746-9E9E-B32CA3B252A6}"/>
              </a:ext>
            </a:extLst>
          </p:cNvPr>
          <p:cNvSpPr>
            <a:spLocks noGrp="1"/>
          </p:cNvSpPr>
          <p:nvPr>
            <p:ph type="title"/>
          </p:nvPr>
        </p:nvSpPr>
        <p:spPr/>
        <p:txBody>
          <a:bodyPr/>
          <a:lstStyle/>
          <a:p>
            <a:r>
              <a:rPr lang="en-US" dirty="0"/>
              <a:t>Office of Music</a:t>
            </a:r>
          </a:p>
        </p:txBody>
      </p:sp>
      <p:sp>
        <p:nvSpPr>
          <p:cNvPr id="3" name="Content Placeholder 2">
            <a:extLst>
              <a:ext uri="{FF2B5EF4-FFF2-40B4-BE49-F238E27FC236}">
                <a16:creationId xmlns:a16="http://schemas.microsoft.com/office/drawing/2014/main" id="{89F72B3B-C2CC-4A03-A2D3-92BFD67F550C}"/>
              </a:ext>
            </a:extLst>
          </p:cNvPr>
          <p:cNvSpPr>
            <a:spLocks noGrp="1"/>
          </p:cNvSpPr>
          <p:nvPr>
            <p:ph idx="1"/>
          </p:nvPr>
        </p:nvSpPr>
        <p:spPr/>
        <p:txBody>
          <a:bodyPr/>
          <a:lstStyle/>
          <a:p>
            <a:pPr marL="0" indent="0">
              <a:buNone/>
            </a:pPr>
            <a:r>
              <a:rPr lang="en-US" dirty="0"/>
              <a:t>Mike Bogdan | Director of the Office of Music</a:t>
            </a:r>
          </a:p>
          <a:p>
            <a:pPr marL="0" indent="0">
              <a:buNone/>
            </a:pPr>
            <a:r>
              <a:rPr lang="en-US" dirty="0"/>
              <a:t>270-852-8327</a:t>
            </a:r>
          </a:p>
          <a:p>
            <a:pPr marL="0" indent="0">
              <a:buNone/>
            </a:pPr>
            <a:r>
              <a:rPr lang="en-US" dirty="0">
                <a:hlinkClick r:id="rId3"/>
              </a:rPr>
              <a:t>mike.bogdan@pastoral.org</a:t>
            </a:r>
            <a:r>
              <a:rPr lang="en-US" dirty="0"/>
              <a:t> </a:t>
            </a:r>
          </a:p>
        </p:txBody>
      </p:sp>
      <p:pic>
        <p:nvPicPr>
          <p:cNvPr id="6" name="Picture 5">
            <a:extLst>
              <a:ext uri="{FF2B5EF4-FFF2-40B4-BE49-F238E27FC236}">
                <a16:creationId xmlns:a16="http://schemas.microsoft.com/office/drawing/2014/main" id="{4F5A04DC-A1D9-438A-A942-F660A4BFC1D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1232" y="5658671"/>
            <a:ext cx="2685294" cy="1039794"/>
          </a:xfrm>
          <a:prstGeom prst="rect">
            <a:avLst/>
          </a:prstGeom>
        </p:spPr>
      </p:pic>
    </p:spTree>
    <p:extLst>
      <p:ext uri="{BB962C8B-B14F-4D97-AF65-F5344CB8AC3E}">
        <p14:creationId xmlns:p14="http://schemas.microsoft.com/office/powerpoint/2010/main" val="188832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9ACFA-FD43-4A08-B18A-0D50D05628BD}"/>
              </a:ext>
            </a:extLst>
          </p:cNvPr>
          <p:cNvSpPr>
            <a:spLocks noGrp="1"/>
          </p:cNvSpPr>
          <p:nvPr>
            <p:ph type="title"/>
          </p:nvPr>
        </p:nvSpPr>
        <p:spPr/>
        <p:txBody>
          <a:bodyPr/>
          <a:lstStyle/>
          <a:p>
            <a:r>
              <a:rPr lang="en-US" dirty="0"/>
              <a:t>Questions or ideas to share?</a:t>
            </a:r>
          </a:p>
        </p:txBody>
      </p:sp>
      <p:sp>
        <p:nvSpPr>
          <p:cNvPr id="3" name="Content Placeholder 2">
            <a:extLst>
              <a:ext uri="{FF2B5EF4-FFF2-40B4-BE49-F238E27FC236}">
                <a16:creationId xmlns:a16="http://schemas.microsoft.com/office/drawing/2014/main" id="{4DC4498F-5D75-4207-8E5B-D0AD63BED26D}"/>
              </a:ext>
            </a:extLst>
          </p:cNvPr>
          <p:cNvSpPr>
            <a:spLocks noGrp="1"/>
          </p:cNvSpPr>
          <p:nvPr>
            <p:ph idx="1"/>
          </p:nvPr>
        </p:nvSpPr>
        <p:spPr/>
        <p:txBody>
          <a:bodyPr>
            <a:normAutofit/>
          </a:bodyPr>
          <a:lstStyle/>
          <a:p>
            <a:pPr marL="548640" lvl="2" indent="0">
              <a:buNone/>
            </a:pPr>
            <a:endParaRPr lang="en-US" sz="1800" dirty="0">
              <a:solidFill>
                <a:srgbClr val="0070C0"/>
              </a:solidFill>
            </a:endParaRPr>
          </a:p>
          <a:p>
            <a:pPr lvl="3"/>
            <a:endParaRPr lang="en-US" sz="1800" dirty="0">
              <a:solidFill>
                <a:srgbClr val="0070C0"/>
              </a:solidFill>
            </a:endParaRPr>
          </a:p>
          <a:p>
            <a:pPr lvl="1"/>
            <a:endParaRPr lang="en-US" dirty="0"/>
          </a:p>
        </p:txBody>
      </p:sp>
      <p:pic>
        <p:nvPicPr>
          <p:cNvPr id="6" name="Picture 5">
            <a:extLst>
              <a:ext uri="{FF2B5EF4-FFF2-40B4-BE49-F238E27FC236}">
                <a16:creationId xmlns:a16="http://schemas.microsoft.com/office/drawing/2014/main" id="{4F5A04DC-A1D9-438A-A942-F660A4BFC1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232" y="5658671"/>
            <a:ext cx="2685294" cy="1039794"/>
          </a:xfrm>
          <a:prstGeom prst="rect">
            <a:avLst/>
          </a:prstGeom>
        </p:spPr>
      </p:pic>
    </p:spTree>
    <p:extLst>
      <p:ext uri="{BB962C8B-B14F-4D97-AF65-F5344CB8AC3E}">
        <p14:creationId xmlns:p14="http://schemas.microsoft.com/office/powerpoint/2010/main" val="1821403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D9DBD-89CC-4D7A-B70E-DCCE40A0CD0A}"/>
              </a:ext>
            </a:extLst>
          </p:cNvPr>
          <p:cNvSpPr>
            <a:spLocks noGrp="1"/>
          </p:cNvSpPr>
          <p:nvPr>
            <p:ph type="title"/>
          </p:nvPr>
        </p:nvSpPr>
        <p:spPr/>
        <p:txBody>
          <a:bodyPr/>
          <a:lstStyle/>
          <a:p>
            <a:r>
              <a:rPr lang="en-US" dirty="0"/>
              <a:t>Office of Communications</a:t>
            </a:r>
          </a:p>
        </p:txBody>
      </p:sp>
      <p:sp>
        <p:nvSpPr>
          <p:cNvPr id="3" name="Content Placeholder 2">
            <a:extLst>
              <a:ext uri="{FF2B5EF4-FFF2-40B4-BE49-F238E27FC236}">
                <a16:creationId xmlns:a16="http://schemas.microsoft.com/office/drawing/2014/main" id="{6D3770C7-CCF4-4E0F-8141-45BDD067E1AD}"/>
              </a:ext>
            </a:extLst>
          </p:cNvPr>
          <p:cNvSpPr>
            <a:spLocks noGrp="1"/>
          </p:cNvSpPr>
          <p:nvPr>
            <p:ph idx="1"/>
          </p:nvPr>
        </p:nvSpPr>
        <p:spPr/>
        <p:txBody>
          <a:bodyPr/>
          <a:lstStyle/>
          <a:p>
            <a:pPr marL="0" indent="0">
              <a:lnSpc>
                <a:spcPct val="100000"/>
              </a:lnSpc>
              <a:spcBef>
                <a:spcPts val="0"/>
              </a:spcBef>
              <a:buNone/>
            </a:pPr>
            <a:r>
              <a:rPr lang="en-US" dirty="0"/>
              <a:t>Tina </a:t>
            </a:r>
            <a:r>
              <a:rPr lang="en-US" dirty="0" err="1"/>
              <a:t>Kasey|Director</a:t>
            </a:r>
            <a:r>
              <a:rPr lang="en-US" dirty="0"/>
              <a:t> of Communications</a:t>
            </a:r>
          </a:p>
          <a:p>
            <a:pPr marL="0" indent="0">
              <a:lnSpc>
                <a:spcPct val="100000"/>
              </a:lnSpc>
              <a:spcBef>
                <a:spcPts val="0"/>
              </a:spcBef>
              <a:buNone/>
            </a:pPr>
            <a:r>
              <a:rPr lang="en-US" dirty="0"/>
              <a:t>270-852-8331</a:t>
            </a:r>
          </a:p>
          <a:p>
            <a:pPr marL="0" indent="0">
              <a:lnSpc>
                <a:spcPct val="100000"/>
              </a:lnSpc>
              <a:spcBef>
                <a:spcPts val="0"/>
              </a:spcBef>
              <a:buNone/>
            </a:pPr>
            <a:r>
              <a:rPr lang="en-US" dirty="0">
                <a:hlinkClick r:id="rId3"/>
              </a:rPr>
              <a:t>tina.kasey@pastoral.org</a:t>
            </a:r>
            <a:endParaRPr lang="en-US" dirty="0"/>
          </a:p>
          <a:p>
            <a:pPr marL="0" indent="0">
              <a:lnSpc>
                <a:spcPct val="100000"/>
              </a:lnSpc>
              <a:spcBef>
                <a:spcPts val="0"/>
              </a:spcBef>
              <a:buNone/>
            </a:pPr>
            <a:endParaRPr lang="en-US" dirty="0"/>
          </a:p>
          <a:p>
            <a:pPr marL="0" indent="0">
              <a:lnSpc>
                <a:spcPct val="100000"/>
              </a:lnSpc>
              <a:spcBef>
                <a:spcPts val="0"/>
              </a:spcBef>
              <a:buNone/>
            </a:pPr>
            <a:r>
              <a:rPr lang="en-US" dirty="0"/>
              <a:t>Laura Rigsby |Digital Media Specialist</a:t>
            </a:r>
          </a:p>
          <a:p>
            <a:pPr marL="0" indent="0">
              <a:lnSpc>
                <a:spcPct val="100000"/>
              </a:lnSpc>
              <a:spcBef>
                <a:spcPts val="0"/>
              </a:spcBef>
              <a:buNone/>
            </a:pPr>
            <a:r>
              <a:rPr lang="en-US" dirty="0">
                <a:hlinkClick r:id="rId4"/>
              </a:rPr>
              <a:t>laura.rigsby@pastoral.org</a:t>
            </a:r>
            <a:r>
              <a:rPr lang="en-US" dirty="0"/>
              <a:t> </a:t>
            </a:r>
          </a:p>
          <a:p>
            <a:pPr marL="0" indent="0">
              <a:lnSpc>
                <a:spcPct val="100000"/>
              </a:lnSpc>
              <a:spcBef>
                <a:spcPts val="0"/>
              </a:spcBef>
              <a:buNone/>
            </a:pPr>
            <a:endParaRPr lang="en-US" dirty="0"/>
          </a:p>
          <a:p>
            <a:pPr marL="0" indent="0">
              <a:lnSpc>
                <a:spcPct val="100000"/>
              </a:lnSpc>
              <a:spcBef>
                <a:spcPts val="0"/>
              </a:spcBef>
              <a:buNone/>
            </a:pPr>
            <a:r>
              <a:rPr lang="en-US" dirty="0"/>
              <a:t>Elizabeth Barnstead |Editor of The Western Kentucky Catholic </a:t>
            </a:r>
          </a:p>
          <a:p>
            <a:pPr marL="0" indent="0">
              <a:lnSpc>
                <a:spcPct val="100000"/>
              </a:lnSpc>
              <a:spcBef>
                <a:spcPts val="0"/>
              </a:spcBef>
              <a:buNone/>
            </a:pPr>
            <a:r>
              <a:rPr lang="en-US" dirty="0"/>
              <a:t>270-852-8334</a:t>
            </a:r>
          </a:p>
          <a:p>
            <a:pPr marL="0" indent="0">
              <a:lnSpc>
                <a:spcPct val="100000"/>
              </a:lnSpc>
              <a:spcBef>
                <a:spcPts val="0"/>
              </a:spcBef>
              <a:buNone/>
            </a:pPr>
            <a:r>
              <a:rPr lang="en-US" dirty="0">
                <a:hlinkClick r:id="rId5"/>
              </a:rPr>
              <a:t>elizabeth.barnstead@pastoral.org</a:t>
            </a:r>
            <a:r>
              <a:rPr lang="en-US" dirty="0"/>
              <a:t> </a:t>
            </a:r>
          </a:p>
        </p:txBody>
      </p:sp>
      <p:pic>
        <p:nvPicPr>
          <p:cNvPr id="6" name="Picture 5">
            <a:extLst>
              <a:ext uri="{FF2B5EF4-FFF2-40B4-BE49-F238E27FC236}">
                <a16:creationId xmlns:a16="http://schemas.microsoft.com/office/drawing/2014/main" id="{4F5A04DC-A1D9-438A-A942-F660A4BFC1D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1232" y="5658671"/>
            <a:ext cx="2685294" cy="1039794"/>
          </a:xfrm>
          <a:prstGeom prst="rect">
            <a:avLst/>
          </a:prstGeom>
        </p:spPr>
      </p:pic>
    </p:spTree>
    <p:extLst>
      <p:ext uri="{BB962C8B-B14F-4D97-AF65-F5344CB8AC3E}">
        <p14:creationId xmlns:p14="http://schemas.microsoft.com/office/powerpoint/2010/main" val="17602863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971BE-2A86-4ABC-AD5B-726F2EE08AFD}"/>
              </a:ext>
            </a:extLst>
          </p:cNvPr>
          <p:cNvSpPr>
            <a:spLocks noGrp="1"/>
          </p:cNvSpPr>
          <p:nvPr>
            <p:ph type="title"/>
          </p:nvPr>
        </p:nvSpPr>
        <p:spPr/>
        <p:txBody>
          <a:bodyPr/>
          <a:lstStyle/>
          <a:p>
            <a:r>
              <a:rPr lang="en-US" dirty="0"/>
              <a:t>Office of Hispanic Ministry</a:t>
            </a:r>
          </a:p>
        </p:txBody>
      </p:sp>
      <p:sp>
        <p:nvSpPr>
          <p:cNvPr id="3" name="Content Placeholder 2">
            <a:extLst>
              <a:ext uri="{FF2B5EF4-FFF2-40B4-BE49-F238E27FC236}">
                <a16:creationId xmlns:a16="http://schemas.microsoft.com/office/drawing/2014/main" id="{35D98FAC-246D-4DAB-9BA2-341ADCBACBF1}"/>
              </a:ext>
            </a:extLst>
          </p:cNvPr>
          <p:cNvSpPr>
            <a:spLocks noGrp="1"/>
          </p:cNvSpPr>
          <p:nvPr>
            <p:ph idx="1"/>
          </p:nvPr>
        </p:nvSpPr>
        <p:spPr/>
        <p:txBody>
          <a:bodyPr/>
          <a:lstStyle/>
          <a:p>
            <a:pPr marL="0" indent="0">
              <a:lnSpc>
                <a:spcPct val="100000"/>
              </a:lnSpc>
              <a:spcBef>
                <a:spcPts val="0"/>
              </a:spcBef>
              <a:buNone/>
            </a:pPr>
            <a:r>
              <a:rPr lang="en-US" dirty="0" err="1"/>
              <a:t>Dcn</a:t>
            </a:r>
            <a:r>
              <a:rPr lang="en-US" dirty="0"/>
              <a:t>. Chris Gutierrez | Director of Office of Hispanic Ministry</a:t>
            </a:r>
          </a:p>
          <a:p>
            <a:pPr marL="0" indent="0">
              <a:lnSpc>
                <a:spcPct val="100000"/>
              </a:lnSpc>
              <a:spcBef>
                <a:spcPts val="0"/>
              </a:spcBef>
              <a:buNone/>
            </a:pPr>
            <a:r>
              <a:rPr lang="en-US" dirty="0"/>
              <a:t>270-852-8342</a:t>
            </a:r>
          </a:p>
          <a:p>
            <a:pPr marL="0" indent="0">
              <a:lnSpc>
                <a:spcPct val="100000"/>
              </a:lnSpc>
              <a:spcBef>
                <a:spcPts val="0"/>
              </a:spcBef>
              <a:buNone/>
            </a:pPr>
            <a:r>
              <a:rPr lang="en-US" dirty="0">
                <a:hlinkClick r:id="rId3"/>
              </a:rPr>
              <a:t>chris.gutierrez@pastoral.org</a:t>
            </a:r>
            <a:r>
              <a:rPr lang="en-US" dirty="0"/>
              <a:t> </a:t>
            </a:r>
          </a:p>
        </p:txBody>
      </p:sp>
      <p:pic>
        <p:nvPicPr>
          <p:cNvPr id="6" name="Picture 5">
            <a:extLst>
              <a:ext uri="{FF2B5EF4-FFF2-40B4-BE49-F238E27FC236}">
                <a16:creationId xmlns:a16="http://schemas.microsoft.com/office/drawing/2014/main" id="{4F5A04DC-A1D9-438A-A942-F660A4BFC1D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1232" y="5658671"/>
            <a:ext cx="2685294" cy="1039794"/>
          </a:xfrm>
          <a:prstGeom prst="rect">
            <a:avLst/>
          </a:prstGeom>
        </p:spPr>
      </p:pic>
    </p:spTree>
    <p:extLst>
      <p:ext uri="{BB962C8B-B14F-4D97-AF65-F5344CB8AC3E}">
        <p14:creationId xmlns:p14="http://schemas.microsoft.com/office/powerpoint/2010/main" val="33816877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971BE-2A86-4ABC-AD5B-726F2EE08AFD}"/>
              </a:ext>
            </a:extLst>
          </p:cNvPr>
          <p:cNvSpPr>
            <a:spLocks noGrp="1"/>
          </p:cNvSpPr>
          <p:nvPr>
            <p:ph type="title"/>
          </p:nvPr>
        </p:nvSpPr>
        <p:spPr/>
        <p:txBody>
          <a:bodyPr/>
          <a:lstStyle/>
          <a:p>
            <a:r>
              <a:rPr lang="en-US" dirty="0"/>
              <a:t>Questions or ideas to share?</a:t>
            </a:r>
          </a:p>
        </p:txBody>
      </p:sp>
      <p:pic>
        <p:nvPicPr>
          <p:cNvPr id="6" name="Picture 5">
            <a:extLst>
              <a:ext uri="{FF2B5EF4-FFF2-40B4-BE49-F238E27FC236}">
                <a16:creationId xmlns:a16="http://schemas.microsoft.com/office/drawing/2014/main" id="{4F5A04DC-A1D9-438A-A942-F660A4BFC1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232" y="5658671"/>
            <a:ext cx="2685294" cy="1039794"/>
          </a:xfrm>
          <a:prstGeom prst="rect">
            <a:avLst/>
          </a:prstGeom>
        </p:spPr>
      </p:pic>
    </p:spTree>
    <p:extLst>
      <p:ext uri="{BB962C8B-B14F-4D97-AF65-F5344CB8AC3E}">
        <p14:creationId xmlns:p14="http://schemas.microsoft.com/office/powerpoint/2010/main" val="1730019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971BE-2A86-4ABC-AD5B-726F2EE08AFD}"/>
              </a:ext>
            </a:extLst>
          </p:cNvPr>
          <p:cNvSpPr>
            <a:spLocks noGrp="1"/>
          </p:cNvSpPr>
          <p:nvPr>
            <p:ph type="title"/>
          </p:nvPr>
        </p:nvSpPr>
        <p:spPr>
          <a:xfrm>
            <a:off x="1232807" y="365760"/>
            <a:ext cx="9721705" cy="1325562"/>
          </a:xfrm>
        </p:spPr>
        <p:txBody>
          <a:bodyPr/>
          <a:lstStyle/>
          <a:p>
            <a:r>
              <a:rPr lang="en-US" dirty="0"/>
              <a:t>Upcoming..</a:t>
            </a:r>
          </a:p>
        </p:txBody>
      </p:sp>
      <p:sp>
        <p:nvSpPr>
          <p:cNvPr id="3" name="Content Placeholder 2">
            <a:extLst>
              <a:ext uri="{FF2B5EF4-FFF2-40B4-BE49-F238E27FC236}">
                <a16:creationId xmlns:a16="http://schemas.microsoft.com/office/drawing/2014/main" id="{35D98FAC-246D-4DAB-9BA2-341ADCBACBF1}"/>
              </a:ext>
            </a:extLst>
          </p:cNvPr>
          <p:cNvSpPr>
            <a:spLocks noGrp="1"/>
          </p:cNvSpPr>
          <p:nvPr>
            <p:ph idx="1"/>
          </p:nvPr>
        </p:nvSpPr>
        <p:spPr/>
        <p:txBody>
          <a:bodyPr/>
          <a:lstStyle/>
          <a:p>
            <a:pPr marL="0" indent="0">
              <a:spcBef>
                <a:spcPts val="0"/>
              </a:spcBef>
              <a:buNone/>
            </a:pPr>
            <a:r>
              <a:rPr lang="en-US" dirty="0"/>
              <a:t>RCIA Coordinator Meeting: Rites in the Catechumenate</a:t>
            </a:r>
          </a:p>
          <a:p>
            <a:pPr marL="0" indent="0">
              <a:spcBef>
                <a:spcPts val="0"/>
              </a:spcBef>
              <a:buNone/>
            </a:pPr>
            <a:r>
              <a:rPr lang="en-US" dirty="0"/>
              <a:t>Tuesday, November 17</a:t>
            </a:r>
            <a:r>
              <a:rPr lang="en-US" baseline="30000" dirty="0"/>
              <a:t>th</a:t>
            </a:r>
            <a:r>
              <a:rPr lang="en-US" dirty="0"/>
              <a:t> |10:30-11:30 AM</a:t>
            </a:r>
          </a:p>
          <a:p>
            <a:pPr marL="0" indent="0">
              <a:spcBef>
                <a:spcPts val="0"/>
              </a:spcBef>
              <a:buNone/>
            </a:pPr>
            <a:endParaRPr lang="en-US" dirty="0"/>
          </a:p>
          <a:p>
            <a:pPr marL="0" indent="0">
              <a:spcBef>
                <a:spcPts val="0"/>
              </a:spcBef>
              <a:buNone/>
            </a:pPr>
            <a:endParaRPr lang="en-US" dirty="0"/>
          </a:p>
          <a:p>
            <a:pPr marL="0" indent="0">
              <a:spcBef>
                <a:spcPts val="0"/>
              </a:spcBef>
              <a:buNone/>
            </a:pPr>
            <a:endParaRPr lang="en-US" dirty="0"/>
          </a:p>
          <a:p>
            <a:pPr marL="0" indent="0">
              <a:spcBef>
                <a:spcPts val="0"/>
              </a:spcBef>
              <a:buNone/>
            </a:pPr>
            <a:endParaRPr lang="en-US" dirty="0"/>
          </a:p>
          <a:p>
            <a:pPr marL="0" indent="0">
              <a:spcBef>
                <a:spcPts val="0"/>
              </a:spcBef>
              <a:buNone/>
            </a:pPr>
            <a:r>
              <a:rPr lang="en-US" dirty="0"/>
              <a:t>Lauren </a:t>
            </a:r>
            <a:r>
              <a:rPr lang="en-US" dirty="0" err="1"/>
              <a:t>Johnson|Co-Coordinator</a:t>
            </a:r>
            <a:r>
              <a:rPr lang="en-US" dirty="0"/>
              <a:t> </a:t>
            </a:r>
          </a:p>
          <a:p>
            <a:pPr marL="0" indent="0">
              <a:spcBef>
                <a:spcPts val="0"/>
              </a:spcBef>
              <a:buNone/>
            </a:pPr>
            <a:r>
              <a:rPr lang="en-US" dirty="0"/>
              <a:t>270-852-8366</a:t>
            </a:r>
          </a:p>
          <a:p>
            <a:pPr marL="0" indent="0">
              <a:spcBef>
                <a:spcPts val="0"/>
              </a:spcBef>
              <a:buNone/>
            </a:pPr>
            <a:r>
              <a:rPr lang="en-US" dirty="0">
                <a:hlinkClick r:id="rId3"/>
              </a:rPr>
              <a:t>lauren.johnson@pastoral.org</a:t>
            </a:r>
            <a:endParaRPr lang="en-US" dirty="0"/>
          </a:p>
          <a:p>
            <a:pPr marL="0" indent="0">
              <a:spcBef>
                <a:spcPts val="0"/>
              </a:spcBef>
              <a:buNone/>
            </a:pPr>
            <a:endParaRPr lang="en-US" dirty="0"/>
          </a:p>
          <a:p>
            <a:pPr marL="0" indent="0">
              <a:spcBef>
                <a:spcPts val="0"/>
              </a:spcBef>
              <a:buNone/>
            </a:pPr>
            <a:r>
              <a:rPr lang="en-US" dirty="0"/>
              <a:t>Fr. Brandon Williams |Co-Coordinator + Pastor of St. Leo Church, Murray</a:t>
            </a:r>
          </a:p>
          <a:p>
            <a:pPr marL="0" indent="0">
              <a:spcBef>
                <a:spcPts val="0"/>
              </a:spcBef>
              <a:buNone/>
            </a:pPr>
            <a:r>
              <a:rPr lang="en-US" dirty="0"/>
              <a:t>270-753-3876</a:t>
            </a:r>
          </a:p>
          <a:p>
            <a:pPr marL="0" indent="0">
              <a:spcBef>
                <a:spcPts val="0"/>
              </a:spcBef>
              <a:buNone/>
            </a:pPr>
            <a:r>
              <a:rPr lang="en-US" dirty="0">
                <a:hlinkClick r:id="rId4"/>
              </a:rPr>
              <a:t>brandon.williams@pastoral.org</a:t>
            </a:r>
            <a:r>
              <a:rPr lang="en-US" dirty="0"/>
              <a:t> </a:t>
            </a:r>
          </a:p>
        </p:txBody>
      </p:sp>
      <p:pic>
        <p:nvPicPr>
          <p:cNvPr id="6" name="Picture 5">
            <a:extLst>
              <a:ext uri="{FF2B5EF4-FFF2-40B4-BE49-F238E27FC236}">
                <a16:creationId xmlns:a16="http://schemas.microsoft.com/office/drawing/2014/main" id="{4F5A04DC-A1D9-438A-A942-F660A4BFC1D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1232" y="5658671"/>
            <a:ext cx="2685294" cy="1039794"/>
          </a:xfrm>
          <a:prstGeom prst="rect">
            <a:avLst/>
          </a:prstGeom>
        </p:spPr>
      </p:pic>
      <p:sp>
        <p:nvSpPr>
          <p:cNvPr id="5" name="Title 1">
            <a:extLst>
              <a:ext uri="{FF2B5EF4-FFF2-40B4-BE49-F238E27FC236}">
                <a16:creationId xmlns:a16="http://schemas.microsoft.com/office/drawing/2014/main" id="{88A971BE-2A86-4ABC-AD5B-726F2EE08AFD}"/>
              </a:ext>
            </a:extLst>
          </p:cNvPr>
          <p:cNvSpPr txBox="1">
            <a:spLocks/>
          </p:cNvSpPr>
          <p:nvPr/>
        </p:nvSpPr>
        <p:spPr>
          <a:xfrm>
            <a:off x="1232807" y="2805520"/>
            <a:ext cx="9776134" cy="779961"/>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a:lstStyle>
          <a:p>
            <a:r>
              <a:rPr lang="en-US" dirty="0"/>
              <a:t>Office of Worship</a:t>
            </a:r>
          </a:p>
        </p:txBody>
      </p:sp>
    </p:spTree>
    <p:extLst>
      <p:ext uri="{BB962C8B-B14F-4D97-AF65-F5344CB8AC3E}">
        <p14:creationId xmlns:p14="http://schemas.microsoft.com/office/powerpoint/2010/main" val="17894795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971BE-2A86-4ABC-AD5B-726F2EE08AFD}"/>
              </a:ext>
            </a:extLst>
          </p:cNvPr>
          <p:cNvSpPr>
            <a:spLocks noGrp="1"/>
          </p:cNvSpPr>
          <p:nvPr>
            <p:ph type="title"/>
          </p:nvPr>
        </p:nvSpPr>
        <p:spPr>
          <a:xfrm>
            <a:off x="1086025" y="2159391"/>
            <a:ext cx="9692640" cy="1325562"/>
          </a:xfrm>
        </p:spPr>
        <p:txBody>
          <a:bodyPr>
            <a:normAutofit fontScale="90000"/>
          </a:bodyPr>
          <a:lstStyle/>
          <a:p>
            <a:pPr algn="ctr"/>
            <a:r>
              <a:rPr lang="en-US" dirty="0"/>
              <a:t>- Closing Prayer -</a:t>
            </a:r>
            <a:br>
              <a:rPr lang="en-US" dirty="0"/>
            </a:br>
            <a:br>
              <a:rPr lang="en-US" dirty="0"/>
            </a:br>
            <a:r>
              <a:rPr lang="en-US" dirty="0"/>
              <a:t>Fr. Brandon Williams</a:t>
            </a:r>
          </a:p>
        </p:txBody>
      </p:sp>
      <p:pic>
        <p:nvPicPr>
          <p:cNvPr id="6" name="Picture 5">
            <a:extLst>
              <a:ext uri="{FF2B5EF4-FFF2-40B4-BE49-F238E27FC236}">
                <a16:creationId xmlns:a16="http://schemas.microsoft.com/office/drawing/2014/main" id="{4F5A04DC-A1D9-438A-A942-F660A4BFC1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232" y="5658671"/>
            <a:ext cx="2685294" cy="1039794"/>
          </a:xfrm>
          <a:prstGeom prst="rect">
            <a:avLst/>
          </a:prstGeom>
        </p:spPr>
      </p:pic>
    </p:spTree>
    <p:extLst>
      <p:ext uri="{BB962C8B-B14F-4D97-AF65-F5344CB8AC3E}">
        <p14:creationId xmlns:p14="http://schemas.microsoft.com/office/powerpoint/2010/main" val="3610667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548E0-629D-4D02-96E4-907AEA42E4B5}"/>
              </a:ext>
            </a:extLst>
          </p:cNvPr>
          <p:cNvSpPr>
            <a:spLocks noGrp="1"/>
          </p:cNvSpPr>
          <p:nvPr>
            <p:ph type="title"/>
          </p:nvPr>
        </p:nvSpPr>
        <p:spPr>
          <a:xfrm>
            <a:off x="1003495" y="2487637"/>
            <a:ext cx="9692640" cy="1325562"/>
          </a:xfrm>
        </p:spPr>
        <p:txBody>
          <a:bodyPr>
            <a:normAutofit fontScale="90000"/>
          </a:bodyPr>
          <a:lstStyle/>
          <a:p>
            <a:pPr algn="ctr"/>
            <a:r>
              <a:rPr lang="en-US" dirty="0"/>
              <a:t>- Opening Prayer -</a:t>
            </a:r>
            <a:br>
              <a:rPr lang="en-US" dirty="0"/>
            </a:br>
            <a:br>
              <a:rPr lang="en-US" dirty="0"/>
            </a:br>
            <a:r>
              <a:rPr lang="en-US" dirty="0"/>
              <a:t>Bishop William F. Medley</a:t>
            </a:r>
          </a:p>
        </p:txBody>
      </p:sp>
      <p:pic>
        <p:nvPicPr>
          <p:cNvPr id="4" name="Picture 3">
            <a:extLst>
              <a:ext uri="{FF2B5EF4-FFF2-40B4-BE49-F238E27FC236}">
                <a16:creationId xmlns:a16="http://schemas.microsoft.com/office/drawing/2014/main" id="{4F5A04DC-A1D9-438A-A942-F660A4BFC1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232" y="5658671"/>
            <a:ext cx="2685294" cy="1039794"/>
          </a:xfrm>
          <a:prstGeom prst="rect">
            <a:avLst/>
          </a:prstGeom>
        </p:spPr>
      </p:pic>
    </p:spTree>
    <p:extLst>
      <p:ext uri="{BB962C8B-B14F-4D97-AF65-F5344CB8AC3E}">
        <p14:creationId xmlns:p14="http://schemas.microsoft.com/office/powerpoint/2010/main" val="1084897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1D743-D5C9-4C7D-84FB-DF140A336040}"/>
              </a:ext>
            </a:extLst>
          </p:cNvPr>
          <p:cNvSpPr>
            <a:spLocks noGrp="1"/>
          </p:cNvSpPr>
          <p:nvPr>
            <p:ph type="title"/>
          </p:nvPr>
        </p:nvSpPr>
        <p:spPr>
          <a:xfrm>
            <a:off x="1249680" y="1813560"/>
            <a:ext cx="9692640" cy="1325562"/>
          </a:xfrm>
        </p:spPr>
        <p:txBody>
          <a:bodyPr/>
          <a:lstStyle/>
          <a:p>
            <a:pPr algn="ctr"/>
            <a:r>
              <a:rPr lang="en-US" dirty="0"/>
              <a:t>- Remarks from Bishop Medley -</a:t>
            </a:r>
          </a:p>
        </p:txBody>
      </p:sp>
      <p:pic>
        <p:nvPicPr>
          <p:cNvPr id="6" name="Picture 5">
            <a:extLst>
              <a:ext uri="{FF2B5EF4-FFF2-40B4-BE49-F238E27FC236}">
                <a16:creationId xmlns:a16="http://schemas.microsoft.com/office/drawing/2014/main" id="{4F5A04DC-A1D9-438A-A942-F660A4BFC1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232" y="5658671"/>
            <a:ext cx="2685294" cy="1039794"/>
          </a:xfrm>
          <a:prstGeom prst="rect">
            <a:avLst/>
          </a:prstGeom>
        </p:spPr>
      </p:pic>
    </p:spTree>
    <p:extLst>
      <p:ext uri="{BB962C8B-B14F-4D97-AF65-F5344CB8AC3E}">
        <p14:creationId xmlns:p14="http://schemas.microsoft.com/office/powerpoint/2010/main" val="1070092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1D743-D5C9-4C7D-84FB-DF140A336040}"/>
              </a:ext>
            </a:extLst>
          </p:cNvPr>
          <p:cNvSpPr>
            <a:spLocks noGrp="1"/>
          </p:cNvSpPr>
          <p:nvPr>
            <p:ph type="title"/>
          </p:nvPr>
        </p:nvSpPr>
        <p:spPr>
          <a:xfrm>
            <a:off x="1249680" y="1813560"/>
            <a:ext cx="9692640" cy="1325562"/>
          </a:xfrm>
        </p:spPr>
        <p:txBody>
          <a:bodyPr/>
          <a:lstStyle/>
          <a:p>
            <a:pPr algn="ctr"/>
            <a:r>
              <a:rPr lang="en-US" dirty="0"/>
              <a:t>- Questions for Bishop Medley -</a:t>
            </a:r>
          </a:p>
        </p:txBody>
      </p:sp>
      <p:pic>
        <p:nvPicPr>
          <p:cNvPr id="6" name="Picture 5">
            <a:extLst>
              <a:ext uri="{FF2B5EF4-FFF2-40B4-BE49-F238E27FC236}">
                <a16:creationId xmlns:a16="http://schemas.microsoft.com/office/drawing/2014/main" id="{4F5A04DC-A1D9-438A-A942-F660A4BFC1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232" y="5658671"/>
            <a:ext cx="2685294" cy="1039794"/>
          </a:xfrm>
          <a:prstGeom prst="rect">
            <a:avLst/>
          </a:prstGeom>
        </p:spPr>
      </p:pic>
    </p:spTree>
    <p:extLst>
      <p:ext uri="{BB962C8B-B14F-4D97-AF65-F5344CB8AC3E}">
        <p14:creationId xmlns:p14="http://schemas.microsoft.com/office/powerpoint/2010/main" val="3525677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F39C1-39AE-4D3E-8C6C-947E1AFD8224}"/>
              </a:ext>
            </a:extLst>
          </p:cNvPr>
          <p:cNvSpPr>
            <a:spLocks noGrp="1"/>
          </p:cNvSpPr>
          <p:nvPr>
            <p:ph type="title"/>
          </p:nvPr>
        </p:nvSpPr>
        <p:spPr>
          <a:xfrm>
            <a:off x="1261872" y="131300"/>
            <a:ext cx="9692640" cy="889236"/>
          </a:xfrm>
        </p:spPr>
        <p:txBody>
          <a:bodyPr/>
          <a:lstStyle/>
          <a:p>
            <a:pPr algn="ctr"/>
            <a:r>
              <a:rPr lang="en-US" dirty="0"/>
              <a:t>Guidelines and Resources</a:t>
            </a:r>
          </a:p>
        </p:txBody>
      </p:sp>
      <p:sp>
        <p:nvSpPr>
          <p:cNvPr id="3" name="Content Placeholder 2">
            <a:extLst>
              <a:ext uri="{FF2B5EF4-FFF2-40B4-BE49-F238E27FC236}">
                <a16:creationId xmlns:a16="http://schemas.microsoft.com/office/drawing/2014/main" id="{6476913A-6EA7-421A-9088-32A471EF6E4F}"/>
              </a:ext>
            </a:extLst>
          </p:cNvPr>
          <p:cNvSpPr>
            <a:spLocks noGrp="1"/>
          </p:cNvSpPr>
          <p:nvPr>
            <p:ph idx="1"/>
          </p:nvPr>
        </p:nvSpPr>
        <p:spPr>
          <a:xfrm>
            <a:off x="1216479" y="988089"/>
            <a:ext cx="9337220" cy="2563435"/>
          </a:xfrm>
        </p:spPr>
        <p:txBody>
          <a:bodyPr>
            <a:noAutofit/>
          </a:bodyPr>
          <a:lstStyle/>
          <a:p>
            <a:pPr marL="0" indent="0" algn="ctr">
              <a:lnSpc>
                <a:spcPct val="100000"/>
              </a:lnSpc>
              <a:spcBef>
                <a:spcPts val="200"/>
              </a:spcBef>
              <a:buNone/>
            </a:pPr>
            <a:r>
              <a:rPr lang="en-US" sz="1600" dirty="0">
                <a:hlinkClick r:id="rId3"/>
              </a:rPr>
              <a:t>www.owensborodiocese.org/advent-christmas-seasons</a:t>
            </a:r>
            <a:endParaRPr lang="en-US" sz="1600" dirty="0"/>
          </a:p>
          <a:p>
            <a:pPr marL="0" indent="0">
              <a:lnSpc>
                <a:spcPct val="100000"/>
              </a:lnSpc>
              <a:spcBef>
                <a:spcPts val="200"/>
              </a:spcBef>
              <a:buNone/>
            </a:pPr>
            <a:endParaRPr lang="en-US" sz="1600" dirty="0"/>
          </a:p>
          <a:p>
            <a:pPr marL="0" indent="0">
              <a:lnSpc>
                <a:spcPct val="100000"/>
              </a:lnSpc>
              <a:spcBef>
                <a:spcPts val="200"/>
              </a:spcBef>
              <a:buNone/>
            </a:pPr>
            <a:endParaRPr lang="en-US" sz="1600" dirty="0"/>
          </a:p>
        </p:txBody>
      </p:sp>
      <p:pic>
        <p:nvPicPr>
          <p:cNvPr id="7" name="Picture 6">
            <a:extLst>
              <a:ext uri="{FF2B5EF4-FFF2-40B4-BE49-F238E27FC236}">
                <a16:creationId xmlns:a16="http://schemas.microsoft.com/office/drawing/2014/main" id="{4F5A04DC-A1D9-438A-A942-F660A4BFC1D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1232" y="5658671"/>
            <a:ext cx="2685294" cy="1039794"/>
          </a:xfrm>
          <a:prstGeom prst="rect">
            <a:avLst/>
          </a:prstGeom>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35087" y="1444377"/>
            <a:ext cx="5625193" cy="421429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59164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F39C1-39AE-4D3E-8C6C-947E1AFD8224}"/>
              </a:ext>
            </a:extLst>
          </p:cNvPr>
          <p:cNvSpPr>
            <a:spLocks noGrp="1"/>
          </p:cNvSpPr>
          <p:nvPr>
            <p:ph type="title"/>
          </p:nvPr>
        </p:nvSpPr>
        <p:spPr>
          <a:xfrm>
            <a:off x="1261872" y="131300"/>
            <a:ext cx="9692640" cy="889236"/>
          </a:xfrm>
        </p:spPr>
        <p:txBody>
          <a:bodyPr/>
          <a:lstStyle/>
          <a:p>
            <a:r>
              <a:rPr lang="en-US" dirty="0"/>
              <a:t>Scheduling</a:t>
            </a:r>
          </a:p>
        </p:txBody>
      </p:sp>
      <p:sp>
        <p:nvSpPr>
          <p:cNvPr id="3" name="Content Placeholder 2">
            <a:extLst>
              <a:ext uri="{FF2B5EF4-FFF2-40B4-BE49-F238E27FC236}">
                <a16:creationId xmlns:a16="http://schemas.microsoft.com/office/drawing/2014/main" id="{6476913A-6EA7-421A-9088-32A471EF6E4F}"/>
              </a:ext>
            </a:extLst>
          </p:cNvPr>
          <p:cNvSpPr>
            <a:spLocks noGrp="1"/>
          </p:cNvSpPr>
          <p:nvPr>
            <p:ph idx="1"/>
          </p:nvPr>
        </p:nvSpPr>
        <p:spPr>
          <a:xfrm>
            <a:off x="1250148" y="1184032"/>
            <a:ext cx="9875051" cy="4900246"/>
          </a:xfrm>
        </p:spPr>
        <p:txBody>
          <a:bodyPr>
            <a:noAutofit/>
          </a:bodyPr>
          <a:lstStyle/>
          <a:p>
            <a:pPr>
              <a:lnSpc>
                <a:spcPct val="100000"/>
              </a:lnSpc>
              <a:spcBef>
                <a:spcPts val="200"/>
              </a:spcBef>
            </a:pPr>
            <a:r>
              <a:rPr lang="en-US" sz="1600" dirty="0"/>
              <a:t>Christmas Eve Mass may start no earlier than 2:00 PM</a:t>
            </a:r>
          </a:p>
          <a:p>
            <a:pPr lvl="1">
              <a:lnSpc>
                <a:spcPct val="100000"/>
              </a:lnSpc>
              <a:spcBef>
                <a:spcPts val="200"/>
              </a:spcBef>
            </a:pPr>
            <a:r>
              <a:rPr lang="en-US" dirty="0">
                <a:solidFill>
                  <a:schemeClr val="tx1"/>
                </a:solidFill>
              </a:rPr>
              <a:t>Remember additional time needed between Masses for cleaning</a:t>
            </a:r>
          </a:p>
          <a:p>
            <a:pPr>
              <a:lnSpc>
                <a:spcPct val="100000"/>
              </a:lnSpc>
              <a:spcBef>
                <a:spcPts val="200"/>
              </a:spcBef>
            </a:pPr>
            <a:r>
              <a:rPr lang="en-US" sz="1600" dirty="0"/>
              <a:t>Additional Masses?</a:t>
            </a:r>
          </a:p>
          <a:p>
            <a:pPr lvl="1">
              <a:lnSpc>
                <a:spcPct val="100000"/>
              </a:lnSpc>
              <a:spcBef>
                <a:spcPts val="200"/>
              </a:spcBef>
            </a:pPr>
            <a:r>
              <a:rPr lang="en-US" spc="10" dirty="0">
                <a:solidFill>
                  <a:schemeClr val="tx1"/>
                </a:solidFill>
              </a:rPr>
              <a:t>Don’t start heavy, add only if necessary</a:t>
            </a:r>
          </a:p>
          <a:p>
            <a:pPr lvl="1">
              <a:lnSpc>
                <a:spcPct val="100000"/>
              </a:lnSpc>
              <a:spcBef>
                <a:spcPts val="200"/>
              </a:spcBef>
            </a:pPr>
            <a:r>
              <a:rPr lang="en-US" spc="10" dirty="0">
                <a:solidFill>
                  <a:schemeClr val="tx1"/>
                </a:solidFill>
              </a:rPr>
              <a:t>Coordinate with surrounding parishes</a:t>
            </a:r>
          </a:p>
          <a:p>
            <a:pPr>
              <a:lnSpc>
                <a:spcPct val="100000"/>
              </a:lnSpc>
              <a:spcBef>
                <a:spcPts val="200"/>
              </a:spcBef>
            </a:pPr>
            <a:r>
              <a:rPr lang="en-US" sz="1600" dirty="0"/>
              <a:t>Online sign-ups</a:t>
            </a:r>
          </a:p>
          <a:p>
            <a:pPr>
              <a:lnSpc>
                <a:spcPct val="100000"/>
              </a:lnSpc>
              <a:spcBef>
                <a:spcPts val="200"/>
              </a:spcBef>
            </a:pPr>
            <a:r>
              <a:rPr lang="en-US" sz="1600" dirty="0"/>
              <a:t>No obligation; inform of livestream opportunities available</a:t>
            </a:r>
          </a:p>
          <a:p>
            <a:pPr>
              <a:lnSpc>
                <a:spcPct val="100000"/>
              </a:lnSpc>
              <a:spcBef>
                <a:spcPts val="200"/>
              </a:spcBef>
            </a:pPr>
            <a:r>
              <a:rPr lang="en-US" sz="1600" dirty="0"/>
              <a:t>Encourage parishioners to pick one Mass either on: </a:t>
            </a:r>
          </a:p>
          <a:p>
            <a:pPr lvl="1">
              <a:lnSpc>
                <a:spcPct val="100000"/>
              </a:lnSpc>
              <a:spcBef>
                <a:spcPts val="200"/>
              </a:spcBef>
            </a:pPr>
            <a:r>
              <a:rPr lang="en-US" spc="10" dirty="0">
                <a:solidFill>
                  <a:schemeClr val="tx1"/>
                </a:solidFill>
              </a:rPr>
              <a:t>Thursday (Christmas Eve) </a:t>
            </a:r>
          </a:p>
          <a:p>
            <a:pPr lvl="1">
              <a:lnSpc>
                <a:spcPct val="100000"/>
              </a:lnSpc>
              <a:spcBef>
                <a:spcPts val="200"/>
              </a:spcBef>
            </a:pPr>
            <a:r>
              <a:rPr lang="en-US" spc="10" dirty="0">
                <a:solidFill>
                  <a:schemeClr val="tx1"/>
                </a:solidFill>
              </a:rPr>
              <a:t>Friday (Christmas)</a:t>
            </a:r>
          </a:p>
          <a:p>
            <a:pPr lvl="1">
              <a:lnSpc>
                <a:spcPct val="100000"/>
              </a:lnSpc>
              <a:spcBef>
                <a:spcPts val="200"/>
              </a:spcBef>
            </a:pPr>
            <a:r>
              <a:rPr lang="en-US" spc="10" dirty="0">
                <a:solidFill>
                  <a:schemeClr val="tx1"/>
                </a:solidFill>
              </a:rPr>
              <a:t>Saturday (Feast of St. Stephen)</a:t>
            </a:r>
          </a:p>
          <a:p>
            <a:pPr lvl="1">
              <a:lnSpc>
                <a:spcPct val="100000"/>
              </a:lnSpc>
              <a:spcBef>
                <a:spcPts val="200"/>
              </a:spcBef>
            </a:pPr>
            <a:r>
              <a:rPr lang="en-US" spc="10" dirty="0">
                <a:solidFill>
                  <a:schemeClr val="tx1"/>
                </a:solidFill>
              </a:rPr>
              <a:t>Sunday (Holy Family)</a:t>
            </a:r>
          </a:p>
          <a:p>
            <a:pPr lvl="1">
              <a:lnSpc>
                <a:spcPct val="100000"/>
              </a:lnSpc>
              <a:spcBef>
                <a:spcPts val="200"/>
              </a:spcBef>
            </a:pPr>
            <a:r>
              <a:rPr lang="en-US" spc="10" dirty="0">
                <a:solidFill>
                  <a:schemeClr val="tx1"/>
                </a:solidFill>
              </a:rPr>
              <a:t>During the entire Octave (ends on January 1, Solemnity of Mary, Mother of God)</a:t>
            </a:r>
          </a:p>
          <a:p>
            <a:pPr>
              <a:lnSpc>
                <a:spcPct val="100000"/>
              </a:lnSpc>
              <a:spcBef>
                <a:spcPts val="200"/>
              </a:spcBef>
            </a:pPr>
            <a:r>
              <a:rPr lang="en-US" sz="1600" dirty="0"/>
              <a:t>Be flexible, conditions are ever-changing</a:t>
            </a:r>
          </a:p>
        </p:txBody>
      </p:sp>
      <p:pic>
        <p:nvPicPr>
          <p:cNvPr id="7" name="Picture 6">
            <a:extLst>
              <a:ext uri="{FF2B5EF4-FFF2-40B4-BE49-F238E27FC236}">
                <a16:creationId xmlns:a16="http://schemas.microsoft.com/office/drawing/2014/main" id="{4F5A04DC-A1D9-438A-A942-F660A4BFC1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232" y="5658671"/>
            <a:ext cx="2685294" cy="1039794"/>
          </a:xfrm>
          <a:prstGeom prst="rect">
            <a:avLst/>
          </a:prstGeom>
        </p:spPr>
      </p:pic>
    </p:spTree>
    <p:extLst>
      <p:ext uri="{BB962C8B-B14F-4D97-AF65-F5344CB8AC3E}">
        <p14:creationId xmlns:p14="http://schemas.microsoft.com/office/powerpoint/2010/main" val="256125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500"/>
                                        <p:tgtEl>
                                          <p:spTgt spid="3">
                                            <p:txEl>
                                              <p:pRg st="7" end="7"/>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fade">
                                      <p:cBhvr>
                                        <p:cTn id="39" dur="500"/>
                                        <p:tgtEl>
                                          <p:spTgt spid="3">
                                            <p:txEl>
                                              <p:pRg st="8" end="8"/>
                                            </p:tx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500"/>
                                        <p:tgtEl>
                                          <p:spTgt spid="3">
                                            <p:txEl>
                                              <p:pRg st="9" end="9"/>
                                            </p:txEl>
                                          </p:spTgt>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animEffect transition="in" filter="fade">
                                      <p:cBhvr>
                                        <p:cTn id="45" dur="500"/>
                                        <p:tgtEl>
                                          <p:spTgt spid="3">
                                            <p:txEl>
                                              <p:pRg st="10" end="10"/>
                                            </p:txEl>
                                          </p:spTgt>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3">
                                            <p:txEl>
                                              <p:pRg st="11" end="11"/>
                                            </p:txEl>
                                          </p:spTgt>
                                        </p:tgtEl>
                                        <p:attrNameLst>
                                          <p:attrName>style.visibility</p:attrName>
                                        </p:attrNameLst>
                                      </p:cBhvr>
                                      <p:to>
                                        <p:strVal val="visible"/>
                                      </p:to>
                                    </p:set>
                                    <p:animEffect transition="in" filter="fade">
                                      <p:cBhvr>
                                        <p:cTn id="48" dur="500"/>
                                        <p:tgtEl>
                                          <p:spTgt spid="3">
                                            <p:txEl>
                                              <p:pRg st="11" end="11"/>
                                            </p:txEl>
                                          </p:spTgt>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3">
                                            <p:txEl>
                                              <p:pRg st="12" end="12"/>
                                            </p:txEl>
                                          </p:spTgt>
                                        </p:tgtEl>
                                        <p:attrNameLst>
                                          <p:attrName>style.visibility</p:attrName>
                                        </p:attrNameLst>
                                      </p:cBhvr>
                                      <p:to>
                                        <p:strVal val="visible"/>
                                      </p:to>
                                    </p:set>
                                    <p:animEffect transition="in" filter="fade">
                                      <p:cBhvr>
                                        <p:cTn id="51" dur="500"/>
                                        <p:tgtEl>
                                          <p:spTgt spid="3">
                                            <p:txEl>
                                              <p:pRg st="12" end="12"/>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3">
                                            <p:txEl>
                                              <p:pRg st="13" end="13"/>
                                            </p:txEl>
                                          </p:spTgt>
                                        </p:tgtEl>
                                        <p:attrNameLst>
                                          <p:attrName>style.visibility</p:attrName>
                                        </p:attrNameLst>
                                      </p:cBhvr>
                                      <p:to>
                                        <p:strVal val="visible"/>
                                      </p:to>
                                    </p:set>
                                    <p:animEffect transition="in" filter="fade">
                                      <p:cBhvr>
                                        <p:cTn id="56"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9ACFA-FD43-4A08-B18A-0D50D05628BD}"/>
              </a:ext>
            </a:extLst>
          </p:cNvPr>
          <p:cNvSpPr>
            <a:spLocks noGrp="1"/>
          </p:cNvSpPr>
          <p:nvPr>
            <p:ph type="title"/>
          </p:nvPr>
        </p:nvSpPr>
        <p:spPr>
          <a:xfrm>
            <a:off x="1261872" y="271976"/>
            <a:ext cx="9692640" cy="1005840"/>
          </a:xfrm>
        </p:spPr>
        <p:txBody>
          <a:bodyPr/>
          <a:lstStyle/>
          <a:p>
            <a:r>
              <a:rPr lang="en-US" dirty="0"/>
              <a:t>Liturgy Preparations</a:t>
            </a:r>
          </a:p>
        </p:txBody>
      </p:sp>
      <p:sp>
        <p:nvSpPr>
          <p:cNvPr id="3" name="Content Placeholder 2">
            <a:extLst>
              <a:ext uri="{FF2B5EF4-FFF2-40B4-BE49-F238E27FC236}">
                <a16:creationId xmlns:a16="http://schemas.microsoft.com/office/drawing/2014/main" id="{4DC4498F-5D75-4207-8E5B-D0AD63BED26D}"/>
              </a:ext>
            </a:extLst>
          </p:cNvPr>
          <p:cNvSpPr>
            <a:spLocks noGrp="1"/>
          </p:cNvSpPr>
          <p:nvPr>
            <p:ph idx="1"/>
          </p:nvPr>
        </p:nvSpPr>
        <p:spPr>
          <a:xfrm>
            <a:off x="1214596" y="1424302"/>
            <a:ext cx="8663354" cy="4305352"/>
          </a:xfrm>
        </p:spPr>
        <p:txBody>
          <a:bodyPr>
            <a:normAutofit lnSpcReduction="10000"/>
          </a:bodyPr>
          <a:lstStyle/>
          <a:p>
            <a:r>
              <a:rPr lang="en-US" sz="1600" dirty="0"/>
              <a:t>Don’t wait to communicate!</a:t>
            </a:r>
          </a:p>
          <a:p>
            <a:pPr lvl="1"/>
            <a:r>
              <a:rPr lang="en-US" dirty="0"/>
              <a:t>Lectors, EMHC, servers, musicians, etc.</a:t>
            </a:r>
          </a:p>
          <a:p>
            <a:r>
              <a:rPr lang="en-US" sz="1600" dirty="0"/>
              <a:t>Prepare comprehensive, disposable + digital worship aids if possible (more later on copyright)</a:t>
            </a:r>
          </a:p>
          <a:p>
            <a:pPr lvl="1"/>
            <a:r>
              <a:rPr lang="en-US" dirty="0"/>
              <a:t>Include responses, Creed, simple Communion instructions (spiritual Communion prayer for those participating via livestream), etc.</a:t>
            </a:r>
          </a:p>
          <a:p>
            <a:pPr lvl="1"/>
            <a:r>
              <a:rPr lang="en-US" dirty="0"/>
              <a:t>In the back, simple ideas for celebrating Catholic faith with family during these seasons (prayers, activity, encouraging them to visit the church for adoration, etc.)</a:t>
            </a:r>
          </a:p>
          <a:p>
            <a:r>
              <a:rPr lang="en-US" sz="1600" dirty="0"/>
              <a:t>Reminders:</a:t>
            </a:r>
          </a:p>
          <a:p>
            <a:pPr lvl="1"/>
            <a:r>
              <a:rPr lang="en-US" i="1" dirty="0"/>
              <a:t>Solemnity of the Immaculate Conception</a:t>
            </a:r>
            <a:r>
              <a:rPr lang="en-US" dirty="0"/>
              <a:t>- Tuesday, December 8</a:t>
            </a:r>
            <a:r>
              <a:rPr lang="en-US" baseline="30000" dirty="0"/>
              <a:t>th</a:t>
            </a:r>
            <a:endParaRPr lang="en-US" dirty="0"/>
          </a:p>
          <a:p>
            <a:pPr lvl="2"/>
            <a:r>
              <a:rPr lang="en-US" sz="1600" dirty="0"/>
              <a:t>Obligation dispensed due to pandemic</a:t>
            </a:r>
          </a:p>
          <a:p>
            <a:pPr lvl="2"/>
            <a:r>
              <a:rPr lang="en-US" sz="1600" dirty="0"/>
              <a:t>Ritual and Funeral Masses not permitted</a:t>
            </a:r>
          </a:p>
          <a:p>
            <a:pPr lvl="1"/>
            <a:r>
              <a:rPr lang="en-US" i="1" dirty="0"/>
              <a:t>Feast of our Lady of Guadalupe</a:t>
            </a:r>
            <a:r>
              <a:rPr lang="en-US" dirty="0"/>
              <a:t>- Saturday, December 12</a:t>
            </a:r>
            <a:r>
              <a:rPr lang="en-US" baseline="30000" dirty="0"/>
              <a:t>th</a:t>
            </a:r>
            <a:endParaRPr lang="en-US" dirty="0"/>
          </a:p>
          <a:p>
            <a:pPr lvl="2"/>
            <a:r>
              <a:rPr lang="en-US" sz="1600" dirty="0"/>
              <a:t>May not be anticipated the previous evening (evening Masses Saturday are for the Third Sunday of Advent)</a:t>
            </a:r>
          </a:p>
          <a:p>
            <a:pPr lvl="2"/>
            <a:endParaRPr lang="en-US" sz="1800" dirty="0">
              <a:solidFill>
                <a:srgbClr val="0070C0"/>
              </a:solidFill>
            </a:endParaRPr>
          </a:p>
          <a:p>
            <a:pPr lvl="3"/>
            <a:endParaRPr lang="en-US" sz="1800" dirty="0">
              <a:solidFill>
                <a:srgbClr val="0070C0"/>
              </a:solidFill>
            </a:endParaRPr>
          </a:p>
          <a:p>
            <a:pPr lvl="1"/>
            <a:endParaRPr lang="en-US" dirty="0"/>
          </a:p>
        </p:txBody>
      </p:sp>
      <p:pic>
        <p:nvPicPr>
          <p:cNvPr id="2050" name="Picture 2" descr="Our Lady Of Guadalupe, Virgin De Guadalup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66738" y="3829215"/>
            <a:ext cx="2368304" cy="315773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4F5A04DC-A1D9-438A-A942-F660A4BFC1D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1232" y="5658671"/>
            <a:ext cx="2685294" cy="1039794"/>
          </a:xfrm>
          <a:prstGeom prst="rect">
            <a:avLst/>
          </a:prstGeom>
        </p:spPr>
      </p:pic>
    </p:spTree>
    <p:extLst>
      <p:ext uri="{BB962C8B-B14F-4D97-AF65-F5344CB8AC3E}">
        <p14:creationId xmlns:p14="http://schemas.microsoft.com/office/powerpoint/2010/main" val="1183626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500"/>
                                        <p:tgtEl>
                                          <p:spTgt spid="3">
                                            <p:txEl>
                                              <p:pRg st="8" end="8"/>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fade">
                                      <p:cBhvr>
                                        <p:cTn id="38" dur="500"/>
                                        <p:tgtEl>
                                          <p:spTgt spid="3">
                                            <p:txEl>
                                              <p:pRg st="9" end="9"/>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Effect transition="in" filter="fade">
                                      <p:cBhvr>
                                        <p:cTn id="41"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9ACFA-FD43-4A08-B18A-0D50D05628BD}"/>
              </a:ext>
            </a:extLst>
          </p:cNvPr>
          <p:cNvSpPr>
            <a:spLocks noGrp="1"/>
          </p:cNvSpPr>
          <p:nvPr>
            <p:ph type="title"/>
          </p:nvPr>
        </p:nvSpPr>
        <p:spPr>
          <a:xfrm>
            <a:off x="1261872" y="365760"/>
            <a:ext cx="9692640" cy="940526"/>
          </a:xfrm>
        </p:spPr>
        <p:txBody>
          <a:bodyPr/>
          <a:lstStyle/>
          <a:p>
            <a:r>
              <a:rPr lang="en-US" dirty="0"/>
              <a:t>Hospitality</a:t>
            </a:r>
          </a:p>
        </p:txBody>
      </p:sp>
      <p:sp>
        <p:nvSpPr>
          <p:cNvPr id="3" name="Content Placeholder 2">
            <a:extLst>
              <a:ext uri="{FF2B5EF4-FFF2-40B4-BE49-F238E27FC236}">
                <a16:creationId xmlns:a16="http://schemas.microsoft.com/office/drawing/2014/main" id="{4DC4498F-5D75-4207-8E5B-D0AD63BED26D}"/>
              </a:ext>
            </a:extLst>
          </p:cNvPr>
          <p:cNvSpPr>
            <a:spLocks noGrp="1"/>
          </p:cNvSpPr>
          <p:nvPr>
            <p:ph idx="1"/>
          </p:nvPr>
        </p:nvSpPr>
        <p:spPr>
          <a:xfrm>
            <a:off x="1270036" y="1494064"/>
            <a:ext cx="8595360" cy="4351337"/>
          </a:xfrm>
        </p:spPr>
        <p:txBody>
          <a:bodyPr>
            <a:normAutofit/>
          </a:bodyPr>
          <a:lstStyle/>
          <a:p>
            <a:r>
              <a:rPr lang="en-US" dirty="0"/>
              <a:t>Welcoming script for Mass</a:t>
            </a:r>
          </a:p>
          <a:p>
            <a:pPr lvl="1"/>
            <a:r>
              <a:rPr lang="en-US" dirty="0"/>
              <a:t>We are glad you’re here!</a:t>
            </a:r>
          </a:p>
          <a:p>
            <a:pPr lvl="1"/>
            <a:r>
              <a:rPr lang="en-US" dirty="0"/>
              <a:t>Briefly explain how their participation at Mass be different, but Christ is present just the same!</a:t>
            </a:r>
          </a:p>
          <a:p>
            <a:r>
              <a:rPr lang="en-US" dirty="0"/>
              <a:t>Hospitality volunteers</a:t>
            </a:r>
          </a:p>
          <a:p>
            <a:pPr lvl="1"/>
            <a:r>
              <a:rPr lang="en-US" dirty="0"/>
              <a:t>Greeters, ushers, cleaners</a:t>
            </a:r>
          </a:p>
          <a:p>
            <a:pPr lvl="1"/>
            <a:r>
              <a:rPr lang="en-US" dirty="0"/>
              <a:t>Training needed (for COVID + friendly/joyful dispositions)</a:t>
            </a:r>
          </a:p>
          <a:p>
            <a:pPr lvl="1"/>
            <a:r>
              <a:rPr lang="en-US" dirty="0"/>
              <a:t>Make it festive with choosing similar colored tops, decorative name tags, etc.</a:t>
            </a:r>
          </a:p>
          <a:p>
            <a:r>
              <a:rPr lang="en-US" dirty="0"/>
              <a:t>Consider how you can acknowledge people worshipping from home</a:t>
            </a:r>
          </a:p>
          <a:p>
            <a:pPr lvl="1"/>
            <a:r>
              <a:rPr lang="en-US" dirty="0"/>
              <a:t>Mention them in opening and closing comments</a:t>
            </a:r>
          </a:p>
          <a:p>
            <a:pPr lvl="1"/>
            <a:r>
              <a:rPr lang="en-US" dirty="0"/>
              <a:t>Occasionally make eye contact with the camera during the homily</a:t>
            </a:r>
          </a:p>
          <a:p>
            <a:pPr lvl="1"/>
            <a:r>
              <a:rPr lang="en-US" dirty="0"/>
              <a:t>Wave at the camera while processing out</a:t>
            </a:r>
          </a:p>
          <a:p>
            <a:pPr lvl="2"/>
            <a:endParaRPr lang="en-US" sz="1800" dirty="0">
              <a:solidFill>
                <a:srgbClr val="0070C0"/>
              </a:solidFill>
            </a:endParaRPr>
          </a:p>
          <a:p>
            <a:pPr lvl="3"/>
            <a:endParaRPr lang="en-US" sz="1800" dirty="0">
              <a:solidFill>
                <a:srgbClr val="0070C0"/>
              </a:solidFill>
            </a:endParaRPr>
          </a:p>
          <a:p>
            <a:pPr lvl="1"/>
            <a:endParaRPr lang="en-US" dirty="0"/>
          </a:p>
        </p:txBody>
      </p:sp>
      <p:pic>
        <p:nvPicPr>
          <p:cNvPr id="6" name="Picture 5">
            <a:extLst>
              <a:ext uri="{FF2B5EF4-FFF2-40B4-BE49-F238E27FC236}">
                <a16:creationId xmlns:a16="http://schemas.microsoft.com/office/drawing/2014/main" id="{4F5A04DC-A1D9-438A-A942-F660A4BFC1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232" y="5658671"/>
            <a:ext cx="2685294" cy="1039794"/>
          </a:xfrm>
          <a:prstGeom prst="rect">
            <a:avLst/>
          </a:prstGeom>
        </p:spPr>
      </p:pic>
    </p:spTree>
    <p:extLst>
      <p:ext uri="{BB962C8B-B14F-4D97-AF65-F5344CB8AC3E}">
        <p14:creationId xmlns:p14="http://schemas.microsoft.com/office/powerpoint/2010/main" val="3811838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500"/>
                                        <p:tgtEl>
                                          <p:spTgt spid="3">
                                            <p:txEl>
                                              <p:pRg st="8" end="8"/>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fade">
                                      <p:cBhvr>
                                        <p:cTn id="38" dur="500"/>
                                        <p:tgtEl>
                                          <p:spTgt spid="3">
                                            <p:txEl>
                                              <p:pRg st="9" end="9"/>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Effect transition="in" filter="fade">
                                      <p:cBhvr>
                                        <p:cTn id="41"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9ACFA-FD43-4A08-B18A-0D50D05628BD}"/>
              </a:ext>
            </a:extLst>
          </p:cNvPr>
          <p:cNvSpPr>
            <a:spLocks noGrp="1"/>
          </p:cNvSpPr>
          <p:nvPr>
            <p:ph type="title"/>
          </p:nvPr>
        </p:nvSpPr>
        <p:spPr/>
        <p:txBody>
          <a:bodyPr/>
          <a:lstStyle/>
          <a:p>
            <a:r>
              <a:rPr lang="en-US" dirty="0"/>
              <a:t>Equipping the Domestic Church</a:t>
            </a:r>
          </a:p>
        </p:txBody>
      </p:sp>
      <p:sp>
        <p:nvSpPr>
          <p:cNvPr id="3" name="Content Placeholder 2">
            <a:extLst>
              <a:ext uri="{FF2B5EF4-FFF2-40B4-BE49-F238E27FC236}">
                <a16:creationId xmlns:a16="http://schemas.microsoft.com/office/drawing/2014/main" id="{4DC4498F-5D75-4207-8E5B-D0AD63BED26D}"/>
              </a:ext>
            </a:extLst>
          </p:cNvPr>
          <p:cNvSpPr>
            <a:spLocks noGrp="1"/>
          </p:cNvSpPr>
          <p:nvPr>
            <p:ph idx="1"/>
          </p:nvPr>
        </p:nvSpPr>
        <p:spPr/>
        <p:txBody>
          <a:bodyPr>
            <a:normAutofit/>
          </a:bodyPr>
          <a:lstStyle/>
          <a:p>
            <a:r>
              <a:rPr lang="en-US" dirty="0"/>
              <a:t>Office of Worship resources to come:</a:t>
            </a:r>
          </a:p>
          <a:p>
            <a:pPr lvl="1"/>
            <a:r>
              <a:rPr lang="en-US" dirty="0"/>
              <a:t>Christmas season blessings for meals </a:t>
            </a:r>
            <a:r>
              <a:rPr lang="en-US" i="1" dirty="0"/>
              <a:t>(available now)</a:t>
            </a:r>
            <a:endParaRPr lang="en-US" dirty="0"/>
          </a:p>
          <a:p>
            <a:pPr lvl="1"/>
            <a:r>
              <a:rPr lang="en-US" dirty="0"/>
              <a:t>Prayer before opening gifts</a:t>
            </a:r>
          </a:p>
          <a:p>
            <a:pPr lvl="1"/>
            <a:r>
              <a:rPr lang="en-US" dirty="0"/>
              <a:t>Liturgy of the Word- reflection from Bishop Medley</a:t>
            </a:r>
          </a:p>
          <a:p>
            <a:pPr lvl="1"/>
            <a:r>
              <a:rPr lang="en-US" dirty="0"/>
              <a:t>Epiphany Blessing of Homes and Chalking the Door Service</a:t>
            </a:r>
          </a:p>
          <a:p>
            <a:pPr lvl="2"/>
            <a:r>
              <a:rPr lang="en-US" dirty="0"/>
              <a:t>Parishes could provide each family with a decorative package including one piece of chalk + the prayer resources to pick up after Mass</a:t>
            </a:r>
          </a:p>
          <a:p>
            <a:r>
              <a:rPr lang="en-US" dirty="0"/>
              <a:t>Consider keeping church open and lit an hour before and after Masses, and publicly advertise it, so families who can’t make it to Mass can come spend time in prayer or take a picture in the decorated church</a:t>
            </a:r>
          </a:p>
          <a:p>
            <a:pPr lvl="2"/>
            <a:endParaRPr lang="en-US" sz="1800" dirty="0">
              <a:solidFill>
                <a:srgbClr val="0070C0"/>
              </a:solidFill>
            </a:endParaRPr>
          </a:p>
          <a:p>
            <a:pPr lvl="3"/>
            <a:endParaRPr lang="en-US" sz="1800" dirty="0">
              <a:solidFill>
                <a:srgbClr val="0070C0"/>
              </a:solidFill>
            </a:endParaRPr>
          </a:p>
          <a:p>
            <a:pPr lvl="1"/>
            <a:endParaRPr lang="en-US" dirty="0"/>
          </a:p>
        </p:txBody>
      </p:sp>
      <p:pic>
        <p:nvPicPr>
          <p:cNvPr id="1026" name="Picture 2" descr="Epiphany House Blessing – a Catholic Tradition – My Sit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5882" y="4965838"/>
            <a:ext cx="2824117" cy="161539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F5A04DC-A1D9-438A-A942-F660A4BFC1D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1232" y="5658671"/>
            <a:ext cx="2685294" cy="1039794"/>
          </a:xfrm>
          <a:prstGeom prst="rect">
            <a:avLst/>
          </a:prstGeom>
        </p:spPr>
      </p:pic>
    </p:spTree>
    <p:extLst>
      <p:ext uri="{BB962C8B-B14F-4D97-AF65-F5344CB8AC3E}">
        <p14:creationId xmlns:p14="http://schemas.microsoft.com/office/powerpoint/2010/main" val="1476697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View">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TM03457515[[fn=View]]</Template>
  <TotalTime>1131</TotalTime>
  <Words>965</Words>
  <Application>Microsoft Office PowerPoint</Application>
  <PresentationFormat>Widescreen</PresentationFormat>
  <Paragraphs>118</Paragraphs>
  <Slides>17</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Century Schoolbook</vt:lpstr>
      <vt:lpstr>Wingdings 2</vt:lpstr>
      <vt:lpstr>View</vt:lpstr>
      <vt:lpstr>Preparing for the  Advent and Christmas  Seasons</vt:lpstr>
      <vt:lpstr>- Opening Prayer -  Bishop William F. Medley</vt:lpstr>
      <vt:lpstr>- Remarks from Bishop Medley -</vt:lpstr>
      <vt:lpstr>- Questions for Bishop Medley -</vt:lpstr>
      <vt:lpstr>Guidelines and Resources</vt:lpstr>
      <vt:lpstr>Scheduling</vt:lpstr>
      <vt:lpstr>Liturgy Preparations</vt:lpstr>
      <vt:lpstr>Hospitality</vt:lpstr>
      <vt:lpstr>Equipping the Domestic Church</vt:lpstr>
      <vt:lpstr>Use of the Readings and  Mass Texts in the Pandemic</vt:lpstr>
      <vt:lpstr>Office of Music</vt:lpstr>
      <vt:lpstr>Questions or ideas to share?</vt:lpstr>
      <vt:lpstr>Office of Communications</vt:lpstr>
      <vt:lpstr>Office of Hispanic Ministry</vt:lpstr>
      <vt:lpstr>Questions or ideas to share?</vt:lpstr>
      <vt:lpstr>Upcoming..</vt:lpstr>
      <vt:lpstr>- Closing Prayer -  Fr. Brandon Williams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for the Advent and Christmas Seasons</dc:title>
  <dc:creator>Lauren Johnson</dc:creator>
  <cp:lastModifiedBy>Lauren Johnson</cp:lastModifiedBy>
  <cp:revision>27</cp:revision>
  <cp:lastPrinted>2020-11-04T20:30:04Z</cp:lastPrinted>
  <dcterms:created xsi:type="dcterms:W3CDTF">2020-11-03T22:09:38Z</dcterms:created>
  <dcterms:modified xsi:type="dcterms:W3CDTF">2020-11-05T15:13:48Z</dcterms:modified>
</cp:coreProperties>
</file>