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18"/>
  </p:notesMasterIdLst>
  <p:sldIdLst>
    <p:sldId id="278" r:id="rId5"/>
    <p:sldId id="258" r:id="rId6"/>
    <p:sldId id="283" r:id="rId7"/>
    <p:sldId id="268" r:id="rId8"/>
    <p:sldId id="272" r:id="rId9"/>
    <p:sldId id="274" r:id="rId10"/>
    <p:sldId id="273" r:id="rId11"/>
    <p:sldId id="276" r:id="rId12"/>
    <p:sldId id="281" r:id="rId13"/>
    <p:sldId id="285" r:id="rId14"/>
    <p:sldId id="286" r:id="rId15"/>
    <p:sldId id="280" r:id="rId16"/>
    <p:sldId id="28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E9E9E9"/>
    <a:srgbClr val="F6871F"/>
    <a:srgbClr val="00B140"/>
    <a:srgbClr val="0085CA"/>
    <a:srgbClr val="00CC00"/>
    <a:srgbClr val="339933"/>
    <a:srgbClr val="336699"/>
    <a:srgbClr val="0099CC"/>
    <a:srgbClr val="B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61"/>
    <p:restoredTop sz="78848" autoAdjust="0"/>
  </p:normalViewPr>
  <p:slideViewPr>
    <p:cSldViewPr snapToGrid="0" snapToObjects="1">
      <p:cViewPr varScale="1">
        <p:scale>
          <a:sx n="125" d="100"/>
          <a:sy n="125" d="100"/>
        </p:scale>
        <p:origin x="53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D813C-6E8F-4B64-9005-7C08F67F17F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B8E1-2D3B-4E12-B0AC-F51CD6728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8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AB8E1-2D3B-4E12-B0AC-F51CD67288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84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AB8E1-2D3B-4E12-B0AC-F51CD67288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6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*BONUS – Members who register before February 1</a:t>
            </a:r>
            <a:r>
              <a:rPr lang="en-US" sz="1800" b="1" baseline="30000" dirty="0"/>
              <a:t>st</a:t>
            </a:r>
            <a:r>
              <a:rPr lang="en-US" sz="1800" b="1" dirty="0"/>
              <a:t> will be entered to win a $100 Amazon Gift Card!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AB8E1-2D3B-4E12-B0AC-F51CD67288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3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Once applicable information is received, Prior Authorizations are turned around in 24-48 hours.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understand that members rely on timely access to their prescription medications. Our team works swiftly to ensure they receive the right drug, at the right time, for the right price.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AB8E1-2D3B-4E12-B0AC-F51CD67288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76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82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4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3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13B78-990C-C54E-94A7-8C122114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B258A-603D-D343-96A3-2809A1E62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65B8E-166C-8744-8BC6-46010DD1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C1934A-D0E3-004C-82BC-EC98B948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39A112A-B54D-9E41-BDCC-CCC5778DD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680" y="222419"/>
            <a:ext cx="7886700" cy="875141"/>
          </a:xfrm>
        </p:spPr>
        <p:txBody>
          <a:bodyPr>
            <a:normAutofit/>
          </a:bodyPr>
          <a:lstStyle>
            <a:lvl1pPr fontAlgn="t">
              <a:defRPr sz="195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Amazing Care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E6A5AC5-F844-5441-8F3D-524ADA073E4D}"/>
              </a:ext>
            </a:extLst>
          </p:cNvPr>
          <p:cNvSpPr txBox="1">
            <a:spLocks/>
          </p:cNvSpPr>
          <p:nvPr userDrawn="1"/>
        </p:nvSpPr>
        <p:spPr>
          <a:xfrm>
            <a:off x="1390618" y="6376398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/>
              <a:t>Proprietary and Confidential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20D7D1-9B00-1F40-834C-9638540A28AE}"/>
              </a:ext>
            </a:extLst>
          </p:cNvPr>
          <p:cNvSpPr txBox="1">
            <a:spLocks/>
          </p:cNvSpPr>
          <p:nvPr userDrawn="1"/>
        </p:nvSpPr>
        <p:spPr>
          <a:xfrm>
            <a:off x="909768" y="6371861"/>
            <a:ext cx="66649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923ED-86E2-2341-AE07-1D5227A96BF7}" type="datetimeFigureOut">
              <a:rPr lang="en-US" sz="750" baseline="0" smtClean="0"/>
              <a:pPr/>
              <a:t>9/9/2024</a:t>
            </a:fld>
            <a:endParaRPr lang="en-US" sz="750" baseline="0" dirty="0"/>
          </a:p>
        </p:txBody>
      </p:sp>
    </p:spTree>
    <p:extLst>
      <p:ext uri="{BB962C8B-B14F-4D97-AF65-F5344CB8AC3E}">
        <p14:creationId xmlns:p14="http://schemas.microsoft.com/office/powerpoint/2010/main" val="3447569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C11817-B85C-5340-B649-DDD805600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56975-E119-134F-869C-546B38215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680" y="222419"/>
            <a:ext cx="7886700" cy="875141"/>
          </a:xfrm>
        </p:spPr>
        <p:txBody>
          <a:bodyPr>
            <a:normAutofit/>
          </a:bodyPr>
          <a:lstStyle>
            <a:lvl1pPr fontAlgn="t">
              <a:defRPr sz="195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91AC-0279-0C4E-9417-D5D62E4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18" y="6376398"/>
            <a:ext cx="2057400" cy="365125"/>
          </a:xfrm>
        </p:spPr>
        <p:txBody>
          <a:bodyPr/>
          <a:lstStyle>
            <a:lvl1pPr>
              <a:defRPr sz="750" baseline="0"/>
            </a:lvl1pPr>
          </a:lstStyle>
          <a:p>
            <a:r>
              <a:rPr lang="en-US" dirty="0"/>
              <a:t>Proprietary and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94C0C-A43E-0242-A509-FAC965E3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3305" y="6418136"/>
            <a:ext cx="2057400" cy="365125"/>
          </a:xfrm>
        </p:spPr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4C98CA7-F274-AE47-9149-93DB4DA69CA4}"/>
              </a:ext>
            </a:extLst>
          </p:cNvPr>
          <p:cNvSpPr txBox="1">
            <a:spLocks/>
          </p:cNvSpPr>
          <p:nvPr userDrawn="1"/>
        </p:nvSpPr>
        <p:spPr>
          <a:xfrm>
            <a:off x="909768" y="6371861"/>
            <a:ext cx="66649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923ED-86E2-2341-AE07-1D5227A96BF7}" type="datetimeFigureOut">
              <a:rPr lang="en-US" sz="750" baseline="0" smtClean="0"/>
              <a:pPr/>
              <a:t>9/9/2024</a:t>
            </a:fld>
            <a:endParaRPr lang="en-US" sz="750" baseline="0" dirty="0"/>
          </a:p>
        </p:txBody>
      </p:sp>
    </p:spTree>
    <p:extLst>
      <p:ext uri="{BB962C8B-B14F-4D97-AF65-F5344CB8AC3E}">
        <p14:creationId xmlns:p14="http://schemas.microsoft.com/office/powerpoint/2010/main" val="175426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C11817-B85C-5340-B649-DDD805600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56975-E119-134F-869C-546B38215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680" y="222419"/>
            <a:ext cx="7886700" cy="875141"/>
          </a:xfrm>
        </p:spPr>
        <p:txBody>
          <a:bodyPr>
            <a:normAutofit/>
          </a:bodyPr>
          <a:lstStyle>
            <a:lvl1pPr fontAlgn="t">
              <a:defRPr sz="195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91AC-0279-0C4E-9417-D5D62E4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18" y="6376398"/>
            <a:ext cx="2057400" cy="365125"/>
          </a:xfrm>
        </p:spPr>
        <p:txBody>
          <a:bodyPr/>
          <a:lstStyle>
            <a:lvl1pPr>
              <a:defRPr sz="750" baseline="0"/>
            </a:lvl1pPr>
          </a:lstStyle>
          <a:p>
            <a:r>
              <a:rPr lang="en-US" dirty="0"/>
              <a:t>Proprietary and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94C0C-A43E-0242-A509-FAC965E3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3305" y="6418136"/>
            <a:ext cx="2057400" cy="365125"/>
          </a:xfrm>
        </p:spPr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4C98CA7-F274-AE47-9149-93DB4DA69CA4}"/>
              </a:ext>
            </a:extLst>
          </p:cNvPr>
          <p:cNvSpPr txBox="1">
            <a:spLocks/>
          </p:cNvSpPr>
          <p:nvPr userDrawn="1"/>
        </p:nvSpPr>
        <p:spPr>
          <a:xfrm>
            <a:off x="909768" y="6371861"/>
            <a:ext cx="66649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923ED-86E2-2341-AE07-1D5227A96BF7}" type="datetimeFigureOut">
              <a:rPr lang="en-US" sz="750" baseline="0" smtClean="0"/>
              <a:pPr/>
              <a:t>9/9/2024</a:t>
            </a:fld>
            <a:endParaRPr lang="en-US" sz="750" baseline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48F694-6E00-C742-AFE0-C85A334F5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680" y="189950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56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51D6CD-0D26-8B44-8473-675930D69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13B78-990C-C54E-94A7-8C122114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B258A-603D-D343-96A3-2809A1E62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65B8E-166C-8744-8BC6-46010DD1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EE19CA-02B2-644A-B493-C02F22C3AF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2616" y="2360142"/>
            <a:ext cx="7129849" cy="1556951"/>
          </a:xfrm>
        </p:spPr>
        <p:txBody>
          <a:bodyPr anchor="t">
            <a:noAutofit/>
          </a:bodyPr>
          <a:lstStyle/>
          <a:p>
            <a:r>
              <a:rPr lang="en-US" sz="7200" b="1" i="0" spc="-2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Title Page Header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EF932C-7B94-EB42-BFB7-A01A849FAFA9}"/>
              </a:ext>
            </a:extLst>
          </p:cNvPr>
          <p:cNvSpPr/>
          <p:nvPr userDrawn="1"/>
        </p:nvSpPr>
        <p:spPr>
          <a:xfrm>
            <a:off x="970225" y="3896862"/>
            <a:ext cx="861884" cy="12078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1788FB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4842D8-17D9-2B4D-A78E-A07F6F815B03}"/>
              </a:ext>
            </a:extLst>
          </p:cNvPr>
          <p:cNvSpPr txBox="1">
            <a:spLocks/>
          </p:cNvSpPr>
          <p:nvPr userDrawn="1"/>
        </p:nvSpPr>
        <p:spPr>
          <a:xfrm>
            <a:off x="880420" y="4324866"/>
            <a:ext cx="4739090" cy="138004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Streamline Repricing Within</a:t>
            </a:r>
          </a:p>
        </p:txBody>
      </p:sp>
    </p:spTree>
    <p:extLst>
      <p:ext uri="{BB962C8B-B14F-4D97-AF65-F5344CB8AC3E}">
        <p14:creationId xmlns:p14="http://schemas.microsoft.com/office/powerpoint/2010/main" val="314966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6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5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4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9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0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0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6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923ED-86E2-2341-AE07-1D5227A96BF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1575B-A6DC-4748-AE63-52D37EB1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8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6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9BACE-7C59-1A42-9C4B-E50F7CCD60AA}"/>
              </a:ext>
            </a:extLst>
          </p:cNvPr>
          <p:cNvSpPr/>
          <p:nvPr/>
        </p:nvSpPr>
        <p:spPr>
          <a:xfrm>
            <a:off x="970225" y="3914625"/>
            <a:ext cx="861884" cy="90585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1788FB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B5B00B-D5AD-451F-9B84-511C2F79BF80}"/>
              </a:ext>
            </a:extLst>
          </p:cNvPr>
          <p:cNvSpPr txBox="1"/>
          <p:nvPr/>
        </p:nvSpPr>
        <p:spPr>
          <a:xfrm>
            <a:off x="970225" y="4185508"/>
            <a:ext cx="55036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Roman Catholic Diocese of Owensboro</a:t>
            </a:r>
          </a:p>
          <a:p>
            <a:r>
              <a:rPr lang="en-US" sz="2400" dirty="0"/>
              <a:t>Open Enrollment Presentation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F7B666-3DA6-9EEB-202F-59900BAA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283" y="1466627"/>
            <a:ext cx="2061434" cy="20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67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941E3E1-4CCA-A74C-9F52-CEBB5500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3305" y="6449327"/>
            <a:ext cx="2057400" cy="273844"/>
          </a:xfrm>
        </p:spPr>
        <p:txBody>
          <a:bodyPr/>
          <a:lstStyle/>
          <a:p>
            <a:fld id="{4D31575B-A6DC-4748-AE63-52D37EB1C3B6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DEC26E-2DDB-47AD-AD8B-798705DAFF17}"/>
              </a:ext>
            </a:extLst>
          </p:cNvPr>
          <p:cNvSpPr txBox="1">
            <a:spLocks/>
          </p:cNvSpPr>
          <p:nvPr/>
        </p:nvSpPr>
        <p:spPr bwMode="auto">
          <a:xfrm>
            <a:off x="443860" y="1439610"/>
            <a:ext cx="8256279" cy="152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438" tIns="37719" rIns="75438" bIns="37719" numCol="1" anchor="t" anchorCtr="0" compatLnSpc="1">
            <a:prstTxWarp prst="textNoShape">
              <a:avLst/>
            </a:prstTxWarp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203B54"/>
                </a:solidFill>
                <a:effectLst/>
                <a:latin typeface="Inter"/>
              </a:rPr>
              <a:t>Members being prescribed certain high-cost Brand medications </a:t>
            </a:r>
            <a:r>
              <a:rPr lang="en-US" dirty="0">
                <a:solidFill>
                  <a:srgbClr val="203B54"/>
                </a:solidFill>
                <a:latin typeface="Inter"/>
              </a:rPr>
              <a:t>can </a:t>
            </a:r>
            <a:r>
              <a:rPr lang="en-US" i="0" dirty="0">
                <a:solidFill>
                  <a:srgbClr val="203B54"/>
                </a:solidFill>
                <a:effectLst/>
                <a:latin typeface="Inter"/>
              </a:rPr>
              <a:t>receive 90-day supplies </a:t>
            </a:r>
            <a:r>
              <a:rPr lang="en-US" dirty="0">
                <a:solidFill>
                  <a:srgbClr val="203B54"/>
                </a:solidFill>
                <a:latin typeface="Inter"/>
              </a:rPr>
              <a:t>shipped directly to their door at no cost.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203B54"/>
              </a:solidFill>
              <a:latin typeface="Inter"/>
              <a:ea typeface="ＭＳ Ｐゴシック" charset="-128"/>
              <a:cs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AE0E18-FB52-438B-9C0A-3B3BFBF1F6FE}"/>
              </a:ext>
            </a:extLst>
          </p:cNvPr>
          <p:cNvSpPr txBox="1"/>
          <p:nvPr/>
        </p:nvSpPr>
        <p:spPr>
          <a:xfrm>
            <a:off x="923636" y="6449327"/>
            <a:ext cx="74814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0B3F34-52A0-3675-D54E-27887F6E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61" y="222419"/>
            <a:ext cx="7886700" cy="875141"/>
          </a:xfrm>
        </p:spPr>
        <p:txBody>
          <a:bodyPr>
            <a:normAutofit/>
          </a:bodyPr>
          <a:lstStyle/>
          <a:p>
            <a:r>
              <a:rPr lang="en-US" sz="2400" dirty="0"/>
              <a:t>International Mail Order</a:t>
            </a:r>
          </a:p>
        </p:txBody>
      </p:sp>
      <p:sp>
        <p:nvSpPr>
          <p:cNvPr id="5" name="AutoShape 2" descr="Free PNG Transparent Images Free Download | Vector Files | Pngtree">
            <a:extLst>
              <a:ext uri="{FF2B5EF4-FFF2-40B4-BE49-F238E27FC236}">
                <a16:creationId xmlns:a16="http://schemas.microsoft.com/office/drawing/2014/main" id="{F31F4F25-BF71-CA80-10E1-22195EE89C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Free PNG Transparent Images Free Download | Vector Files | Pngtree">
            <a:extLst>
              <a:ext uri="{FF2B5EF4-FFF2-40B4-BE49-F238E27FC236}">
                <a16:creationId xmlns:a16="http://schemas.microsoft.com/office/drawing/2014/main" id="{2F90D29E-C270-682F-7322-9F8D0B56F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58" y="3403249"/>
            <a:ext cx="2015141" cy="20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D63C78-805F-6920-A37E-7B9E6A19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1" y="2244832"/>
            <a:ext cx="6871340" cy="4244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354C5-43D6-F156-60F7-6AC3F644D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516" y="2069491"/>
            <a:ext cx="3324689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941E3E1-4CCA-A74C-9F52-CEBB5500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3305" y="6449327"/>
            <a:ext cx="2057400" cy="273844"/>
          </a:xfrm>
        </p:spPr>
        <p:txBody>
          <a:bodyPr/>
          <a:lstStyle/>
          <a:p>
            <a:fld id="{4D31575B-A6DC-4748-AE63-52D37EB1C3B6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DEC26E-2DDB-47AD-AD8B-798705DAFF17}"/>
              </a:ext>
            </a:extLst>
          </p:cNvPr>
          <p:cNvSpPr txBox="1">
            <a:spLocks/>
          </p:cNvSpPr>
          <p:nvPr/>
        </p:nvSpPr>
        <p:spPr bwMode="auto">
          <a:xfrm>
            <a:off x="583294" y="1787474"/>
            <a:ext cx="4794029" cy="265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438" tIns="37719" rIns="75438" bIns="37719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u="none" strike="noStrike" baseline="0" dirty="0">
                <a:latin typeface="Calibri-Bold"/>
              </a:rPr>
              <a:t>A Prior Authorization (PA) is a security measure to determine a drug’s clinical and financial efficiency. 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If you have a prior authorization for a medication, please contact our Member Care team to prevent any disruption at the pharmacy.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If you are not sure if a prior authorization is in place for any of your current medications, please contact us, and we will verify if one is required.</a:t>
            </a:r>
            <a:endParaRPr lang="en-US" sz="2000" dirty="0">
              <a:latin typeface="Calibri" panose="020F0502020204030204" pitchFamily="34" charset="0"/>
              <a:ea typeface="ＭＳ Ｐゴシック" charset="-128"/>
              <a:cs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AE0E18-FB52-438B-9C0A-3B3BFBF1F6FE}"/>
              </a:ext>
            </a:extLst>
          </p:cNvPr>
          <p:cNvSpPr txBox="1"/>
          <p:nvPr/>
        </p:nvSpPr>
        <p:spPr>
          <a:xfrm>
            <a:off x="923636" y="6449327"/>
            <a:ext cx="74814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702EF8-F2C0-48A3-822F-86BE6D3FC210}"/>
              </a:ext>
            </a:extLst>
          </p:cNvPr>
          <p:cNvSpPr/>
          <p:nvPr/>
        </p:nvSpPr>
        <p:spPr>
          <a:xfrm>
            <a:off x="1671782" y="1665576"/>
            <a:ext cx="376937" cy="19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0B3F34-52A0-3675-D54E-27887F6E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24" y="222419"/>
            <a:ext cx="7886700" cy="875141"/>
          </a:xfrm>
        </p:spPr>
        <p:txBody>
          <a:bodyPr>
            <a:normAutofit/>
          </a:bodyPr>
          <a:lstStyle/>
          <a:p>
            <a:r>
              <a:rPr lang="en-US" sz="2400" dirty="0"/>
              <a:t>Prior Authorizations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232E2-2CD8-569A-919C-93BE0FEB3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3" r="10908" b="3724"/>
          <a:stretch/>
        </p:blipFill>
        <p:spPr>
          <a:xfrm rot="310808">
            <a:off x="5461974" y="1600902"/>
            <a:ext cx="3437086" cy="234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941E3E1-4CCA-A74C-9F52-CEBB5500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3305" y="6449327"/>
            <a:ext cx="2057400" cy="273844"/>
          </a:xfrm>
        </p:spPr>
        <p:txBody>
          <a:bodyPr/>
          <a:lstStyle/>
          <a:p>
            <a:fld id="{4D31575B-A6DC-4748-AE63-52D37EB1C3B6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DEC26E-2DDB-47AD-AD8B-798705DAFF17}"/>
              </a:ext>
            </a:extLst>
          </p:cNvPr>
          <p:cNvSpPr txBox="1">
            <a:spLocks/>
          </p:cNvSpPr>
          <p:nvPr/>
        </p:nvSpPr>
        <p:spPr bwMode="auto">
          <a:xfrm>
            <a:off x="583294" y="1764550"/>
            <a:ext cx="4794029" cy="265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438" tIns="37719" rIns="75438" bIns="37719" numCol="1" anchor="t" anchorCtr="0" compatLnSpc="1">
            <a:prstTxWarp prst="textNoShape">
              <a:avLst/>
            </a:prstTxWarp>
          </a:bodyPr>
          <a:lstStyle/>
          <a:p>
            <a:pPr marL="342900" indent="-342900" defTabSz="377199" fontAlgn="base">
              <a:spcAft>
                <a:spcPts val="1200"/>
              </a:spcAft>
              <a:buClr>
                <a:srgbClr val="39393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ea typeface="ＭＳ Ｐゴシック" charset="-128"/>
                <a:cs typeface="ＭＳ Ｐゴシック" charset="0"/>
              </a:rPr>
              <a:t>To help reduce the cost of expensive drugs, our team works with members to determine their eligibility for financial assistance. Here’s what to expect:</a:t>
            </a:r>
          </a:p>
          <a:p>
            <a:pPr marL="342900" indent="-342900" defTabSz="377199" fontAlgn="base">
              <a:spcAft>
                <a:spcPts val="1200"/>
              </a:spcAft>
              <a:buClr>
                <a:srgbClr val="39393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ea typeface="ＭＳ Ｐゴシック" charset="-128"/>
                <a:cs typeface="ＭＳ Ｐゴシック" charset="0"/>
              </a:rPr>
              <a:t>A TrueScripts Clinical Care Representative will reach out to obtain:</a:t>
            </a:r>
          </a:p>
          <a:p>
            <a:pPr marL="1200150" marR="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Household size</a:t>
            </a:r>
          </a:p>
          <a:p>
            <a:pPr marL="1200150" marR="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Gross annual household income</a:t>
            </a:r>
          </a:p>
          <a:p>
            <a:pPr marL="1200150" marR="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Physician information</a:t>
            </a:r>
          </a:p>
          <a:p>
            <a:pPr marL="1200150" marR="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Current pharmacy information</a:t>
            </a:r>
          </a:p>
          <a:p>
            <a:pPr marR="0" lvl="2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Qualifying members can receive their medication at NO COST to them!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 defTabSz="377199" fontAlgn="base">
              <a:spcAft>
                <a:spcPts val="1200"/>
              </a:spcAft>
              <a:buClr>
                <a:srgbClr val="393939"/>
              </a:buClr>
              <a:buSzPct val="75000"/>
              <a:buFont typeface="Arial" panose="020B0604020202020204" pitchFamily="34" charset="0"/>
              <a:buChar char="•"/>
              <a:defRPr/>
            </a:pPr>
            <a:endParaRPr lang="en-US" dirty="0">
              <a:latin typeface="Calibri" panose="020F0502020204030204" pitchFamily="34" charset="0"/>
              <a:ea typeface="ＭＳ Ｐゴシック" charset="-128"/>
              <a:cs typeface="ＭＳ Ｐゴシック" charset="0"/>
            </a:endParaRPr>
          </a:p>
          <a:p>
            <a:pPr defTabSz="377199" fontAlgn="base">
              <a:spcAft>
                <a:spcPts val="1200"/>
              </a:spcAft>
              <a:buClr>
                <a:srgbClr val="393939"/>
              </a:buClr>
              <a:buSzPct val="75000"/>
              <a:defRPr/>
            </a:pPr>
            <a:endParaRPr lang="en-US" dirty="0">
              <a:latin typeface="Calibri" panose="020F0502020204030204" pitchFamily="34" charset="0"/>
              <a:ea typeface="ＭＳ Ｐゴシック" charset="-128"/>
              <a:cs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AE0E18-FB52-438B-9C0A-3B3BFBF1F6FE}"/>
              </a:ext>
            </a:extLst>
          </p:cNvPr>
          <p:cNvSpPr txBox="1"/>
          <p:nvPr/>
        </p:nvSpPr>
        <p:spPr>
          <a:xfrm>
            <a:off x="923636" y="6449327"/>
            <a:ext cx="74814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702EF8-F2C0-48A3-822F-86BE6D3FC210}"/>
              </a:ext>
            </a:extLst>
          </p:cNvPr>
          <p:cNvSpPr/>
          <p:nvPr/>
        </p:nvSpPr>
        <p:spPr>
          <a:xfrm>
            <a:off x="1671782" y="1665576"/>
            <a:ext cx="376937" cy="19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0B3F34-52A0-3675-D54E-27887F6E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61" y="222419"/>
            <a:ext cx="7886700" cy="875141"/>
          </a:xfrm>
        </p:spPr>
        <p:txBody>
          <a:bodyPr>
            <a:normAutofit/>
          </a:bodyPr>
          <a:lstStyle/>
          <a:p>
            <a:r>
              <a:rPr lang="en-US" sz="2400" dirty="0"/>
              <a:t>Specialty Care Program</a:t>
            </a:r>
          </a:p>
        </p:txBody>
      </p:sp>
      <p:pic>
        <p:nvPicPr>
          <p:cNvPr id="5" name="Picture 4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1847A5E6-48C4-19D3-8846-FC5EB67CE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7" r="11488"/>
          <a:stretch/>
        </p:blipFill>
        <p:spPr>
          <a:xfrm>
            <a:off x="5582210" y="1796620"/>
            <a:ext cx="3149188" cy="3360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5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6D5BE5-8A6B-DE12-A9F1-7F385F090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23" y="1891855"/>
            <a:ext cx="7129849" cy="1167713"/>
          </a:xfrm>
        </p:spPr>
        <p:txBody>
          <a:bodyPr anchor="t">
            <a:noAutofit/>
          </a:bodyPr>
          <a:lstStyle/>
          <a:p>
            <a:r>
              <a:rPr lang="en-US" sz="7200" i="0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Thank You!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3C5133-5CF2-824D-8782-D211639F4F5C}"/>
              </a:ext>
            </a:extLst>
          </p:cNvPr>
          <p:cNvSpPr/>
          <p:nvPr/>
        </p:nvSpPr>
        <p:spPr>
          <a:xfrm>
            <a:off x="979144" y="3284273"/>
            <a:ext cx="861884" cy="90585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1788FB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36A603-AA10-EC70-BCA2-E4F1E2214A8A}"/>
              </a:ext>
            </a:extLst>
          </p:cNvPr>
          <p:cNvSpPr txBox="1">
            <a:spLocks/>
          </p:cNvSpPr>
          <p:nvPr/>
        </p:nvSpPr>
        <p:spPr>
          <a:xfrm>
            <a:off x="787723" y="3648895"/>
            <a:ext cx="7129849" cy="11677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fontAlgn="t" latinLnBrk="0" hangingPunct="1">
              <a:lnSpc>
                <a:spcPct val="90000"/>
              </a:lnSpc>
              <a:spcBef>
                <a:spcPct val="0"/>
              </a:spcBef>
              <a:buNone/>
              <a:defRPr sz="1950" b="1" i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0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194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EA4C09-553D-9E4F-8CA4-953F65CF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0948" y="6449327"/>
            <a:ext cx="2057400" cy="273844"/>
          </a:xfrm>
        </p:spPr>
        <p:txBody>
          <a:bodyPr/>
          <a:lstStyle/>
          <a:p>
            <a:fld id="{4D31575B-A6DC-4748-AE63-52D37EB1C3B6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55CC6-3C54-2740-A9B4-A6F809522506}"/>
              </a:ext>
            </a:extLst>
          </p:cNvPr>
          <p:cNvSpPr txBox="1"/>
          <p:nvPr/>
        </p:nvSpPr>
        <p:spPr>
          <a:xfrm>
            <a:off x="1177023" y="2121243"/>
            <a:ext cx="6699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Our mission is to build lasting relationships.</a:t>
            </a:r>
          </a:p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We provide prescription benefit management expertise at a personal and customized level to ensure optimum value at the lowest possible cost.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F5948F-38B3-40BB-B139-FD941F5486F3}"/>
              </a:ext>
            </a:extLst>
          </p:cNvPr>
          <p:cNvSpPr txBox="1"/>
          <p:nvPr/>
        </p:nvSpPr>
        <p:spPr>
          <a:xfrm>
            <a:off x="923636" y="6449327"/>
            <a:ext cx="74814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B90213-6EA8-4EA1-84FE-E64BA8C9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72" y="186977"/>
            <a:ext cx="7886700" cy="875141"/>
          </a:xfrm>
        </p:spPr>
        <p:txBody>
          <a:bodyPr>
            <a:normAutofit/>
          </a:bodyPr>
          <a:lstStyle/>
          <a:p>
            <a:r>
              <a:rPr lang="en-US" sz="2400" dirty="0"/>
              <a:t>Mission and Core Values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F4EB798-6011-497B-831E-52D931B5F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113" y="4137950"/>
            <a:ext cx="1834240" cy="18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7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EA4C09-553D-9E4F-8CA4-953F65CF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0948" y="6449327"/>
            <a:ext cx="2057400" cy="273844"/>
          </a:xfrm>
        </p:spPr>
        <p:txBody>
          <a:bodyPr/>
          <a:lstStyle/>
          <a:p>
            <a:fld id="{4D31575B-A6DC-4748-AE63-52D37EB1C3B6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55CC6-3C54-2740-A9B4-A6F809522506}"/>
              </a:ext>
            </a:extLst>
          </p:cNvPr>
          <p:cNvSpPr txBox="1"/>
          <p:nvPr/>
        </p:nvSpPr>
        <p:spPr>
          <a:xfrm>
            <a:off x="488471" y="1603792"/>
            <a:ext cx="75639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TrueScripts has partnered with your employer as your Prescription Benefits Manager (PBM).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our duty to lower costs and maximize the effectiveness of your prescription benefits plan.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F5948F-38B3-40BB-B139-FD941F5486F3}"/>
              </a:ext>
            </a:extLst>
          </p:cNvPr>
          <p:cNvSpPr txBox="1"/>
          <p:nvPr/>
        </p:nvSpPr>
        <p:spPr>
          <a:xfrm>
            <a:off x="923636" y="6449327"/>
            <a:ext cx="74814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B90213-6EA8-4EA1-84FE-E64BA8C9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72" y="186977"/>
            <a:ext cx="7886700" cy="875141"/>
          </a:xfrm>
        </p:spPr>
        <p:txBody>
          <a:bodyPr>
            <a:normAutofit/>
          </a:bodyPr>
          <a:lstStyle/>
          <a:p>
            <a:r>
              <a:rPr lang="en-US" sz="2400" dirty="0"/>
              <a:t>Welcome to TrueScripts</a:t>
            </a: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B7854C5-2B83-468C-DA83-BCC1078D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326" y="2791906"/>
            <a:ext cx="4162146" cy="3657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829B07-26EB-6F16-ED54-4341C2072598}"/>
              </a:ext>
            </a:extLst>
          </p:cNvPr>
          <p:cNvSpPr txBox="1"/>
          <p:nvPr/>
        </p:nvSpPr>
        <p:spPr>
          <a:xfrm>
            <a:off x="488472" y="3429000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presentation, along with the TrueScripts Member Portal and Member Care team, are key resources.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Understanding how your plan works will help you get the most out of your benefits. We encourage you to reach out as needed.</a:t>
            </a:r>
          </a:p>
        </p:txBody>
      </p:sp>
    </p:spTree>
    <p:extLst>
      <p:ext uri="{BB962C8B-B14F-4D97-AF65-F5344CB8AC3E}">
        <p14:creationId xmlns:p14="http://schemas.microsoft.com/office/powerpoint/2010/main" val="37148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941E3E1-4CCA-A74C-9F52-CEBB5500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3305" y="6449327"/>
            <a:ext cx="2057400" cy="273844"/>
          </a:xfrm>
        </p:spPr>
        <p:txBody>
          <a:bodyPr/>
          <a:lstStyle/>
          <a:p>
            <a:fld id="{4D31575B-A6DC-4748-AE63-52D37EB1C3B6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EA173-D1CB-43D4-90BB-4F13DD56FED6}"/>
              </a:ext>
            </a:extLst>
          </p:cNvPr>
          <p:cNvSpPr txBox="1">
            <a:spLocks/>
          </p:cNvSpPr>
          <p:nvPr/>
        </p:nvSpPr>
        <p:spPr>
          <a:xfrm>
            <a:off x="251453" y="2536470"/>
            <a:ext cx="2092512" cy="1829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fontAlgn="t" latinLnBrk="0" hangingPunct="1">
              <a:lnSpc>
                <a:spcPct val="90000"/>
              </a:lnSpc>
              <a:spcBef>
                <a:spcPct val="0"/>
              </a:spcBef>
              <a:buNone/>
              <a:defRPr sz="1950" b="1" i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B1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Dedicated Team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0E0355-6059-41CE-9748-A9A13BE16258}"/>
              </a:ext>
            </a:extLst>
          </p:cNvPr>
          <p:cNvSpPr/>
          <p:nvPr/>
        </p:nvSpPr>
        <p:spPr>
          <a:xfrm rot="5400000" flipV="1">
            <a:off x="1469398" y="3428505"/>
            <a:ext cx="1367028" cy="45719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1788FB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8CEB71-DBEB-4D2F-8019-009F9BAA07D6}"/>
              </a:ext>
            </a:extLst>
          </p:cNvPr>
          <p:cNvSpPr txBox="1"/>
          <p:nvPr/>
        </p:nvSpPr>
        <p:spPr>
          <a:xfrm>
            <a:off x="923636" y="6449327"/>
            <a:ext cx="74814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8BE541-293A-34E8-2CB7-3402726C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25" y="2133507"/>
            <a:ext cx="2402447" cy="3077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8F1744-85D5-7A6F-63F2-320A13455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786" y="2273448"/>
            <a:ext cx="2190259" cy="2799135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CC3437F-8502-D9E7-28CD-0345768CA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045" y="2273447"/>
            <a:ext cx="2197530" cy="27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D3594-D524-3246-98A2-2E7795CDA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18" y="211267"/>
            <a:ext cx="7886700" cy="875141"/>
          </a:xfrm>
        </p:spPr>
        <p:txBody>
          <a:bodyPr>
            <a:normAutofit/>
          </a:bodyPr>
          <a:lstStyle/>
          <a:p>
            <a:r>
              <a:rPr lang="en-US" sz="2400" dirty="0"/>
              <a:t>Amazing Member Care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941E3E1-4CCA-A74C-9F52-CEBB5500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3305" y="6449327"/>
            <a:ext cx="2057400" cy="273844"/>
          </a:xfrm>
        </p:spPr>
        <p:txBody>
          <a:bodyPr/>
          <a:lstStyle/>
          <a:p>
            <a:fld id="{4D31575B-A6DC-4748-AE63-52D37EB1C3B6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DEC26E-2DDB-47AD-AD8B-798705DAFF17}"/>
              </a:ext>
            </a:extLst>
          </p:cNvPr>
          <p:cNvSpPr txBox="1">
            <a:spLocks/>
          </p:cNvSpPr>
          <p:nvPr/>
        </p:nvSpPr>
        <p:spPr bwMode="auto">
          <a:xfrm>
            <a:off x="3553752" y="2562997"/>
            <a:ext cx="5345073" cy="320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438" tIns="37719" rIns="75438" bIns="37719" numCol="1" anchor="t" anchorCtr="0" compatLnSpc="1">
            <a:prstTxWarp prst="textNoShape">
              <a:avLst/>
            </a:prstTxWarp>
          </a:bodyPr>
          <a:lstStyle/>
          <a:p>
            <a:pPr marL="342900" indent="-342900" defTabSz="377199" fontAlgn="base">
              <a:spcAft>
                <a:spcPct val="0"/>
              </a:spcAft>
              <a:buClr>
                <a:srgbClr val="39393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ＭＳ Ｐゴシック" charset="-128"/>
                <a:cs typeface="ＭＳ Ｐゴシック" charset="0"/>
              </a:rPr>
              <a:t>99% </a:t>
            </a:r>
            <a:r>
              <a:rPr lang="en-US" sz="2000" b="1" dirty="0">
                <a:ea typeface="ＭＳ Ｐゴシック" charset="-128"/>
                <a:cs typeface="ＭＳ Ｐゴシック" charset="0"/>
              </a:rPr>
              <a:t>One Ring Response</a:t>
            </a:r>
            <a:r>
              <a:rPr lang="en-US" b="1" cap="small" baseline="30000" dirty="0">
                <a:ea typeface="ＭＳ Ｐゴシック" charset="-128"/>
                <a:cs typeface="ＭＳ Ｐゴシック" charset="0"/>
              </a:rPr>
              <a:t>tm</a:t>
            </a:r>
            <a:r>
              <a:rPr lang="en-US" sz="2000" b="1" dirty="0">
                <a:ea typeface="ＭＳ Ｐゴシック" charset="-128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-128"/>
                <a:cs typeface="ＭＳ Ｐゴシック" charset="0"/>
              </a:rPr>
              <a:t>rate</a:t>
            </a:r>
          </a:p>
          <a:p>
            <a:pPr marL="800100" lvl="1" indent="-342900" defTabSz="377199" fontAlgn="base">
              <a:spcAft>
                <a:spcPct val="0"/>
              </a:spcAft>
              <a:buClr>
                <a:srgbClr val="39393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-128"/>
                <a:cs typeface="ＭＳ Ｐゴシック" charset="0"/>
              </a:rPr>
              <a:t>Almost every call is answered on the very first ring by a live TrueScripts professional.</a:t>
            </a:r>
          </a:p>
          <a:p>
            <a:pPr lvl="1" defTabSz="377199" fontAlgn="base">
              <a:spcAft>
                <a:spcPct val="0"/>
              </a:spcAft>
              <a:buClr>
                <a:srgbClr val="393939"/>
              </a:buClr>
              <a:buSzPct val="75000"/>
              <a:defRPr/>
            </a:pPr>
            <a:endParaRPr lang="en-US" dirty="0">
              <a:ea typeface="ＭＳ Ｐゴシック" charset="-128"/>
              <a:cs typeface="ＭＳ Ｐゴシック" charset="0"/>
            </a:endParaRPr>
          </a:p>
          <a:p>
            <a:pPr marL="342900" indent="-342900" defTabSz="377199" fontAlgn="base">
              <a:spcAft>
                <a:spcPct val="0"/>
              </a:spcAft>
              <a:buClr>
                <a:srgbClr val="39393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ＭＳ Ｐゴシック" charset="-128"/>
                <a:cs typeface="ＭＳ Ｐゴシック" charset="0"/>
              </a:rPr>
              <a:t>In-house Clinical Team</a:t>
            </a:r>
          </a:p>
          <a:p>
            <a:pPr marL="800100" lvl="1" indent="-342900" defTabSz="377199" fontAlgn="base">
              <a:spcAft>
                <a:spcPct val="0"/>
              </a:spcAft>
              <a:buClr>
                <a:srgbClr val="39393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-128"/>
                <a:cs typeface="ＭＳ Ｐゴシック" charset="0"/>
              </a:rPr>
              <a:t>Our team of nurses, pharmacists, technicians, and care specialists are prepared to support you!</a:t>
            </a:r>
          </a:p>
          <a:p>
            <a:pPr lvl="1" defTabSz="377199" fontAlgn="base">
              <a:spcAft>
                <a:spcPct val="0"/>
              </a:spcAft>
              <a:buClr>
                <a:srgbClr val="393939"/>
              </a:buClr>
              <a:buSzPct val="75000"/>
              <a:defRPr/>
            </a:pPr>
            <a:endParaRPr lang="en-US" dirty="0">
              <a:ea typeface="ＭＳ Ｐゴシック" charset="-128"/>
              <a:cs typeface="ＭＳ Ｐゴシック" charset="0"/>
            </a:endParaRPr>
          </a:p>
          <a:p>
            <a:pPr marL="800100" lvl="1" indent="-342900" defTabSz="377199" fontAlgn="base">
              <a:spcAft>
                <a:spcPct val="0"/>
              </a:spcAft>
              <a:buClr>
                <a:srgbClr val="393939"/>
              </a:buClr>
              <a:buSzPct val="75000"/>
              <a:buFont typeface="Arial" panose="020B0604020202020204" pitchFamily="34" charset="0"/>
              <a:buChar char="•"/>
              <a:defRPr/>
            </a:pPr>
            <a:endParaRPr lang="en-US" dirty="0">
              <a:ea typeface="ＭＳ Ｐゴシック" charset="-128"/>
              <a:cs typeface="ＭＳ Ｐゴシック" charset="0"/>
            </a:endParaRPr>
          </a:p>
          <a:p>
            <a:pPr marL="800100" lvl="1" indent="-342900" defTabSz="377199" fontAlgn="base">
              <a:spcAft>
                <a:spcPct val="0"/>
              </a:spcAft>
              <a:buClr>
                <a:srgbClr val="393939"/>
              </a:buClr>
              <a:buSzPct val="75000"/>
              <a:buFont typeface="Arial" panose="020B0604020202020204" pitchFamily="34" charset="0"/>
              <a:buChar char="•"/>
              <a:defRPr/>
            </a:pPr>
            <a:endParaRPr lang="en-US" dirty="0">
              <a:ea typeface="ＭＳ Ｐゴシック" charset="-128"/>
              <a:cs typeface="ＭＳ Ｐゴシック" charset="0"/>
            </a:endParaRPr>
          </a:p>
          <a:p>
            <a:pPr defTabSz="377199" fontAlgn="base">
              <a:spcAft>
                <a:spcPct val="0"/>
              </a:spcAft>
              <a:buClr>
                <a:srgbClr val="393939"/>
              </a:buClr>
              <a:buSzPct val="75000"/>
              <a:defRPr/>
            </a:pPr>
            <a:endParaRPr lang="en-US" dirty="0">
              <a:ea typeface="ＭＳ Ｐゴシック" charset="-128"/>
              <a:cs typeface="ＭＳ Ｐゴシック" charset="0"/>
            </a:endParaRPr>
          </a:p>
        </p:txBody>
      </p:sp>
      <p:pic>
        <p:nvPicPr>
          <p:cNvPr id="5" name="Picture 4" descr="Screen of a cell phone&#10;&#10;Description automatically generated">
            <a:extLst>
              <a:ext uri="{FF2B5EF4-FFF2-40B4-BE49-F238E27FC236}">
                <a16:creationId xmlns:a16="http://schemas.microsoft.com/office/drawing/2014/main" id="{8325707B-1FE2-41F7-873D-2B2FB926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2" y="2009028"/>
            <a:ext cx="3295060" cy="39040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7F2278-6D30-482E-9EF6-7B24E78C7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38986">
            <a:off x="1116726" y="4030508"/>
            <a:ext cx="128896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AE0E18-FB52-438B-9C0A-3B3BFBF1F6FE}"/>
              </a:ext>
            </a:extLst>
          </p:cNvPr>
          <p:cNvSpPr txBox="1"/>
          <p:nvPr/>
        </p:nvSpPr>
        <p:spPr>
          <a:xfrm>
            <a:off x="923636" y="6449327"/>
            <a:ext cx="74814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1AFB9E-B43C-D77A-01C3-F09ABE277827}"/>
              </a:ext>
            </a:extLst>
          </p:cNvPr>
          <p:cNvSpPr/>
          <p:nvPr/>
        </p:nvSpPr>
        <p:spPr>
          <a:xfrm>
            <a:off x="1643430" y="2946490"/>
            <a:ext cx="1389328" cy="24019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0A345-ADE3-A53D-A257-ABA1414CFEC3}"/>
              </a:ext>
            </a:extLst>
          </p:cNvPr>
          <p:cNvSpPr txBox="1"/>
          <p:nvPr/>
        </p:nvSpPr>
        <p:spPr>
          <a:xfrm rot="164626">
            <a:off x="1596538" y="2881919"/>
            <a:ext cx="148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812-257-1955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02DD9-7E66-C6B7-9F01-3F22A36C347A}"/>
              </a:ext>
            </a:extLst>
          </p:cNvPr>
          <p:cNvSpPr txBox="1"/>
          <p:nvPr/>
        </p:nvSpPr>
        <p:spPr>
          <a:xfrm>
            <a:off x="787662" y="1237525"/>
            <a:ext cx="756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85C9"/>
                </a:solidFill>
                <a:latin typeface="Calibri" panose="020F0502020204030204" pitchFamily="34" charset="0"/>
              </a:rPr>
              <a:t>Our high-touch approach is built to educate and inform so that, </a:t>
            </a:r>
            <a:r>
              <a:rPr lang="en-US" sz="1800" b="1" i="1" u="none" strike="noStrike" baseline="0" dirty="0">
                <a:solidFill>
                  <a:srgbClr val="0085C9"/>
                </a:solidFill>
                <a:latin typeface="Calibri" panose="020F0502020204030204" pitchFamily="34" charset="0"/>
              </a:rPr>
              <a:t>together</a:t>
            </a:r>
            <a:r>
              <a:rPr lang="en-US" sz="1800" b="1" i="0" u="none" strike="noStrike" baseline="0" dirty="0">
                <a:solidFill>
                  <a:srgbClr val="0085C9"/>
                </a:solidFill>
                <a:latin typeface="Calibri" panose="020F0502020204030204" pitchFamily="34" charset="0"/>
              </a:rPr>
              <a:t>, we can achieve solutions that are both cost and therapeutically effective for </a:t>
            </a:r>
            <a:r>
              <a:rPr lang="en-US" sz="1800" b="1" i="1" u="none" strike="noStrike" baseline="0" dirty="0">
                <a:solidFill>
                  <a:srgbClr val="0085C9"/>
                </a:solidFill>
                <a:latin typeface="Calibri" panose="020F0502020204030204" pitchFamily="34" charset="0"/>
              </a:rPr>
              <a:t>you</a:t>
            </a:r>
            <a:r>
              <a:rPr lang="en-US" sz="1800" b="1" i="0" u="none" strike="noStrike" baseline="0" dirty="0">
                <a:solidFill>
                  <a:srgbClr val="0085C9"/>
                </a:solidFill>
                <a:latin typeface="Calibri" panose="020F050202020403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4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D3594-D524-3246-98A2-2E7795CDA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26" y="247935"/>
            <a:ext cx="7886700" cy="875141"/>
          </a:xfrm>
        </p:spPr>
        <p:txBody>
          <a:bodyPr>
            <a:normAutofit/>
          </a:bodyPr>
          <a:lstStyle/>
          <a:p>
            <a:r>
              <a:rPr lang="en-US" sz="2400" dirty="0"/>
              <a:t>Member Portal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941E3E1-4CCA-A74C-9F52-CEBB5500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3305" y="6449327"/>
            <a:ext cx="2057400" cy="273844"/>
          </a:xfrm>
        </p:spPr>
        <p:txBody>
          <a:bodyPr/>
          <a:lstStyle/>
          <a:p>
            <a:fld id="{4D31575B-A6DC-4748-AE63-52D37EB1C3B6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DEC26E-2DDB-47AD-AD8B-798705DAFF17}"/>
              </a:ext>
            </a:extLst>
          </p:cNvPr>
          <p:cNvSpPr txBox="1">
            <a:spLocks/>
          </p:cNvSpPr>
          <p:nvPr/>
        </p:nvSpPr>
        <p:spPr bwMode="auto">
          <a:xfrm>
            <a:off x="678043" y="2153802"/>
            <a:ext cx="7579909" cy="381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438" tIns="37719" rIns="75438" bIns="37719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The TrueScripts Member Portal gives you 24/7 access to helpful resources: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CC"/>
                </a:solidFill>
                <a:latin typeface="Calibri" panose="020F0502020204030204" pitchFamily="34" charset="0"/>
              </a:rPr>
              <a:t>Drug Price Lookup Tool </a:t>
            </a:r>
            <a:r>
              <a:rPr lang="en-US" dirty="0">
                <a:latin typeface="Calibri" panose="020F0502020204030204" pitchFamily="34" charset="0"/>
              </a:rPr>
              <a:t>- </a:t>
            </a:r>
            <a:r>
              <a:rPr lang="en-US" dirty="0">
                <a:solidFill>
                  <a:srgbClr val="211D1E"/>
                </a:solidFill>
                <a:latin typeface="Calibri" panose="020F0502020204030204" pitchFamily="34" charset="0"/>
              </a:rPr>
              <a:t>Q</a:t>
            </a:r>
            <a:r>
              <a:rPr lang="en-US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uickly and easily check real-time pricing on your medications so that you always get the best price! </a:t>
            </a:r>
          </a:p>
          <a:p>
            <a:endParaRPr lang="en-US" sz="1050" b="0" i="0" u="none" strike="noStrike" baseline="0" dirty="0">
              <a:solidFill>
                <a:srgbClr val="211D1E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CC"/>
                </a:solidFill>
                <a:latin typeface="Calibri" panose="020F0502020204030204" pitchFamily="34" charset="0"/>
              </a:rPr>
              <a:t>Text and Live Chat </a:t>
            </a:r>
            <a:r>
              <a:rPr lang="en-US" dirty="0">
                <a:solidFill>
                  <a:srgbClr val="211D1E"/>
                </a:solidFill>
                <a:latin typeface="Calibri" panose="020F0502020204030204" pitchFamily="34" charset="0"/>
              </a:rPr>
              <a:t>- R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eceive money-saving updates, ask time-saving questions, and more.</a:t>
            </a:r>
          </a:p>
          <a:p>
            <a:endParaRPr lang="en-US" sz="1050" b="0" i="0" u="none" strike="noStrike" baseline="0" dirty="0">
              <a:solidFill>
                <a:srgbClr val="211D1E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CC"/>
                </a:solidFill>
                <a:latin typeface="Calibri" panose="020F0502020204030204" pitchFamily="34" charset="0"/>
              </a:rPr>
              <a:t>Plan Documents </a:t>
            </a:r>
            <a:r>
              <a:rPr lang="en-US" dirty="0">
                <a:solidFill>
                  <a:srgbClr val="211D1E"/>
                </a:solidFill>
                <a:latin typeface="Calibri" panose="020F0502020204030204" pitchFamily="34" charset="0"/>
              </a:rPr>
              <a:t>-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Access your plan structure to identify individual and family out-of-pocket and deductible amounts, as well as co-pay amounts for various types of drugs. </a:t>
            </a:r>
          </a:p>
          <a:p>
            <a:endParaRPr lang="en-US" sz="1050" b="0" i="0" u="none" strike="noStrike" baseline="0" dirty="0">
              <a:solidFill>
                <a:srgbClr val="211D1E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CC"/>
                </a:solidFill>
                <a:latin typeface="Calibri" panose="020F0502020204030204" pitchFamily="34" charset="0"/>
              </a:rPr>
              <a:t>Claims Information </a:t>
            </a:r>
            <a:r>
              <a:rPr lang="en-US" dirty="0">
                <a:solidFill>
                  <a:srgbClr val="211D1E"/>
                </a:solidFill>
                <a:latin typeface="Calibri" panose="020F0502020204030204" pitchFamily="34" charset="0"/>
              </a:rPr>
              <a:t>-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Track claims information, including co-pay totals, for you and your eligible dependents. </a:t>
            </a:r>
            <a:endParaRPr lang="en-US" b="0" i="0" u="none" strike="noStrike" baseline="0" dirty="0"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1" i="0" u="none" strike="noStrike" baseline="0" dirty="0">
                <a:solidFill>
                  <a:srgbClr val="0066CC"/>
                </a:solidFill>
                <a:latin typeface="Calibri" panose="020F0502020204030204" pitchFamily="34" charset="0"/>
              </a:rPr>
              <a:t>To register, go to memberportal.truescripts.com</a:t>
            </a:r>
            <a:endParaRPr lang="en-US" sz="2000" b="1" dirty="0">
              <a:solidFill>
                <a:srgbClr val="0066CC"/>
              </a:solidFill>
              <a:latin typeface="Calibri" panose="020F0502020204030204" pitchFamily="34" charset="0"/>
              <a:ea typeface="ＭＳ Ｐゴシック" charset="-128"/>
              <a:cs typeface="ＭＳ Ｐゴシック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FDFDFBF-B7BD-5182-3779-8B215DC94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819" y="1055567"/>
            <a:ext cx="3276532" cy="11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941E3E1-4CCA-A74C-9F52-CEBB5500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3305" y="6449327"/>
            <a:ext cx="2057400" cy="273844"/>
          </a:xfrm>
        </p:spPr>
        <p:txBody>
          <a:bodyPr/>
          <a:lstStyle/>
          <a:p>
            <a:fld id="{4D31575B-A6DC-4748-AE63-52D37EB1C3B6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DEC26E-2DDB-47AD-AD8B-798705DAFF17}"/>
              </a:ext>
            </a:extLst>
          </p:cNvPr>
          <p:cNvSpPr txBox="1">
            <a:spLocks/>
          </p:cNvSpPr>
          <p:nvPr/>
        </p:nvSpPr>
        <p:spPr bwMode="auto">
          <a:xfrm>
            <a:off x="3762927" y="1654424"/>
            <a:ext cx="4277104" cy="396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438" tIns="37719" rIns="75438" bIns="37719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You will be receiving 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NEW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insurance ID cards from </a:t>
            </a:r>
            <a:r>
              <a:rPr lang="en-US" dirty="0">
                <a:latin typeface="Calibri" panose="020F0502020204030204" pitchFamily="34" charset="0"/>
              </a:rPr>
              <a:t>Anthem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which will have your</a:t>
            </a:r>
            <a:r>
              <a:rPr lang="en-US" dirty="0">
                <a:latin typeface="Calibri" panose="020F0502020204030204" pitchFamily="34" charset="0"/>
              </a:rPr>
              <a:t> updated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TrueScripts processing information included. 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resent this card to your pharmacy when filling prescriptions (including refills) on or after 1/1/2025. 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Let the pharmacy staff know that you have 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NEW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TrueScripts processing information. </a:t>
            </a:r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his will minimize any confusion or delays when filling your prescriptions.</a:t>
            </a:r>
            <a:endParaRPr lang="en-US" sz="2000" dirty="0">
              <a:latin typeface="Calibri" panose="020F0502020204030204" pitchFamily="34" charset="0"/>
              <a:ea typeface="ＭＳ Ｐゴシック" charset="-128"/>
              <a:cs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AE0E18-FB52-438B-9C0A-3B3BFBF1F6FE}"/>
              </a:ext>
            </a:extLst>
          </p:cNvPr>
          <p:cNvSpPr txBox="1"/>
          <p:nvPr/>
        </p:nvSpPr>
        <p:spPr>
          <a:xfrm>
            <a:off x="923636" y="6449327"/>
            <a:ext cx="74814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702EF8-F2C0-48A3-822F-86BE6D3FC210}"/>
              </a:ext>
            </a:extLst>
          </p:cNvPr>
          <p:cNvSpPr/>
          <p:nvPr/>
        </p:nvSpPr>
        <p:spPr>
          <a:xfrm>
            <a:off x="1671782" y="1665576"/>
            <a:ext cx="376937" cy="19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74178FE-AC75-C40B-0129-406976F26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69" y="1665575"/>
            <a:ext cx="3037994" cy="19529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E0B3F34-52A0-3675-D54E-27887F6E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24" y="222419"/>
            <a:ext cx="7886700" cy="875141"/>
          </a:xfrm>
        </p:spPr>
        <p:txBody>
          <a:bodyPr>
            <a:normAutofit/>
          </a:bodyPr>
          <a:lstStyle/>
          <a:p>
            <a:r>
              <a:rPr lang="en-US" sz="2400" dirty="0"/>
              <a:t>ID Cards</a:t>
            </a:r>
          </a:p>
        </p:txBody>
      </p:sp>
    </p:spTree>
    <p:extLst>
      <p:ext uri="{BB962C8B-B14F-4D97-AF65-F5344CB8AC3E}">
        <p14:creationId xmlns:p14="http://schemas.microsoft.com/office/powerpoint/2010/main" val="375987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EF81-BFCF-41EB-B704-99EF427B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65" y="187194"/>
            <a:ext cx="7886700" cy="875141"/>
          </a:xfrm>
        </p:spPr>
        <p:txBody>
          <a:bodyPr>
            <a:normAutofit/>
          </a:bodyPr>
          <a:lstStyle/>
          <a:p>
            <a:r>
              <a:rPr lang="en-US" sz="2400" dirty="0"/>
              <a:t>Mail Order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0C938-8EC3-26EA-A7D6-E3E3C5984453}"/>
              </a:ext>
            </a:extLst>
          </p:cNvPr>
          <p:cNvSpPr txBox="1"/>
          <p:nvPr/>
        </p:nvSpPr>
        <p:spPr>
          <a:xfrm>
            <a:off x="550677" y="1510510"/>
            <a:ext cx="7886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0085C9"/>
                </a:solidFill>
                <a:latin typeface="Calibri" panose="020F0502020204030204" pitchFamily="34" charset="0"/>
              </a:rPr>
              <a:t>Mail Order Member Education </a:t>
            </a:r>
          </a:p>
          <a:p>
            <a:r>
              <a:rPr lang="en-US" sz="1600" b="0" i="0" u="none" strike="noStrike" baseline="0" dirty="0">
                <a:solidFill>
                  <a:srgbClr val="0085C9"/>
                </a:solidFill>
                <a:latin typeface="Calibri" panose="020F0502020204030204" pitchFamily="34" charset="0"/>
              </a:rPr>
              <a:t>Members may choose to receive prescription medications via mail order pharmacy</a:t>
            </a:r>
            <a:r>
              <a:rPr lang="en-US" sz="1600" dirty="0">
                <a:solidFill>
                  <a:srgbClr val="0085C9"/>
                </a:solidFill>
                <a:latin typeface="Calibri" panose="020F0502020204030204" pitchFamily="34" charset="0"/>
              </a:rPr>
              <a:t> by </a:t>
            </a:r>
            <a:r>
              <a:rPr lang="en-US" sz="1600" b="0" i="0" u="none" strike="noStrike" baseline="0" dirty="0">
                <a:solidFill>
                  <a:srgbClr val="0085C9"/>
                </a:solidFill>
                <a:latin typeface="Calibri" panose="020F0502020204030204" pitchFamily="34" charset="0"/>
              </a:rPr>
              <a:t>following the steps below. </a:t>
            </a:r>
            <a:r>
              <a:rPr lang="en-US" sz="1600" dirty="0">
                <a:solidFill>
                  <a:srgbClr val="0085C9"/>
                </a:solidFill>
                <a:latin typeface="Calibri" panose="020F0502020204030204" pitchFamily="34" charset="0"/>
              </a:rPr>
              <a:t>N</a:t>
            </a:r>
            <a:r>
              <a:rPr lang="en-US" sz="1600" b="0" i="0" u="none" strike="noStrike" baseline="0" dirty="0">
                <a:solidFill>
                  <a:srgbClr val="0085C9"/>
                </a:solidFill>
                <a:latin typeface="Calibri" panose="020F0502020204030204" pitchFamily="34" charset="0"/>
              </a:rPr>
              <a:t>ote that there will be no changes in your plan setup: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715D86-6D25-B8E7-149E-3AE2CCE20ED9}"/>
              </a:ext>
            </a:extLst>
          </p:cNvPr>
          <p:cNvSpPr txBox="1"/>
          <p:nvPr/>
        </p:nvSpPr>
        <p:spPr>
          <a:xfrm>
            <a:off x="641497" y="2847951"/>
            <a:ext cx="8063023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1. Select the Mail Order Pharmacy of your choice and contact them to setup an account. </a:t>
            </a:r>
          </a:p>
          <a:p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2. Have a list of your medications and prescribing doctors ready.</a:t>
            </a:r>
          </a:p>
          <a:p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3. Provide the pharmacy with your </a:t>
            </a:r>
            <a:r>
              <a:rPr lang="en-US" sz="1600" b="1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NEW</a:t>
            </a:r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 TrueScripts Processing information:</a:t>
            </a:r>
          </a:p>
          <a:p>
            <a:r>
              <a:rPr lang="en-US" sz="1600" dirty="0">
                <a:solidFill>
                  <a:srgbClr val="211D1E"/>
                </a:solidFill>
                <a:latin typeface="Calibri" panose="020F0502020204030204" pitchFamily="34" charset="0"/>
              </a:rPr>
              <a:t>	</a:t>
            </a:r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a. </a:t>
            </a:r>
            <a:r>
              <a:rPr lang="en-US" sz="1600" b="0" i="0" u="none" strike="noStrike" baseline="0" dirty="0" err="1">
                <a:solidFill>
                  <a:srgbClr val="211D1E"/>
                </a:solidFill>
                <a:latin typeface="Calibri" panose="020F0502020204030204" pitchFamily="34" charset="0"/>
              </a:rPr>
              <a:t>RxBin</a:t>
            </a:r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: 025862</a:t>
            </a:r>
          </a:p>
          <a:p>
            <a:r>
              <a:rPr lang="en-US" sz="1600" dirty="0">
                <a:solidFill>
                  <a:srgbClr val="211D1E"/>
                </a:solidFill>
                <a:latin typeface="Calibri" panose="020F0502020204030204" pitchFamily="34" charset="0"/>
              </a:rPr>
              <a:t>	</a:t>
            </a:r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b. </a:t>
            </a:r>
            <a:r>
              <a:rPr lang="en-US" sz="1600" b="0" i="0" u="none" strike="noStrike" baseline="0" dirty="0" err="1">
                <a:solidFill>
                  <a:srgbClr val="211D1E"/>
                </a:solidFill>
                <a:latin typeface="Calibri" panose="020F0502020204030204" pitchFamily="34" charset="0"/>
              </a:rPr>
              <a:t>RxPCN</a:t>
            </a:r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: TSAC</a:t>
            </a:r>
          </a:p>
          <a:p>
            <a:r>
              <a:rPr lang="en-US" sz="1600" dirty="0">
                <a:solidFill>
                  <a:srgbClr val="211D1E"/>
                </a:solidFill>
                <a:latin typeface="Calibri" panose="020F0502020204030204" pitchFamily="34" charset="0"/>
              </a:rPr>
              <a:t>	</a:t>
            </a:r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c. </a:t>
            </a:r>
            <a:r>
              <a:rPr lang="en-US" sz="1600" b="0" i="0" u="none" strike="noStrike" baseline="0" dirty="0" err="1">
                <a:solidFill>
                  <a:srgbClr val="211D1E"/>
                </a:solidFill>
                <a:latin typeface="Calibri" panose="020F0502020204030204" pitchFamily="34" charset="0"/>
              </a:rPr>
              <a:t>RxGroup</a:t>
            </a:r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: 99995847</a:t>
            </a:r>
          </a:p>
          <a:p>
            <a:r>
              <a:rPr lang="en-US" sz="1600" dirty="0">
                <a:solidFill>
                  <a:srgbClr val="211D1E"/>
                </a:solidFill>
                <a:latin typeface="Calibri" panose="020F0502020204030204" pitchFamily="34" charset="0"/>
              </a:rPr>
              <a:t>	</a:t>
            </a:r>
            <a:r>
              <a:rPr lang="en-US" sz="1600" b="0" i="0" u="none" strike="noStrike" baseline="0" dirty="0">
                <a:solidFill>
                  <a:srgbClr val="211D1E"/>
                </a:solidFill>
                <a:latin typeface="Calibri" panose="020F0502020204030204" pitchFamily="34" charset="0"/>
              </a:rPr>
              <a:t>d. Your Member ID number printed on your card</a:t>
            </a:r>
          </a:p>
          <a:p>
            <a:endParaRPr lang="en-US" sz="1600" b="0" i="0" u="none" strike="noStrike" baseline="0" dirty="0">
              <a:solidFill>
                <a:srgbClr val="211D1E"/>
              </a:solidFill>
              <a:latin typeface="Calibri" panose="020F0502020204030204" pitchFamily="34" charset="0"/>
            </a:endParaRPr>
          </a:p>
          <a:p>
            <a:endParaRPr lang="en-US" sz="1600" dirty="0">
              <a:solidFill>
                <a:srgbClr val="211D1E"/>
              </a:solidFill>
              <a:latin typeface="Calibri" panose="020F0502020204030204" pitchFamily="34" charset="0"/>
            </a:endParaRPr>
          </a:p>
          <a:p>
            <a:endParaRPr lang="en-US" sz="1600" b="0" i="0" u="none" strike="noStrike" baseline="0" dirty="0">
              <a:solidFill>
                <a:srgbClr val="211D1E"/>
              </a:solidFill>
              <a:latin typeface="Calibri" panose="020F0502020204030204" pitchFamily="34" charset="0"/>
            </a:endParaRPr>
          </a:p>
          <a:p>
            <a:r>
              <a:rPr lang="en-US" sz="1500" b="1" i="1" dirty="0">
                <a:solidFill>
                  <a:srgbClr val="211D1E"/>
                </a:solidFill>
                <a:latin typeface="Calibri" panose="020F0502020204030204" pitchFamily="34" charset="0"/>
              </a:rPr>
              <a:t>*Detailed instructions will be provided in a member flyer</a:t>
            </a:r>
            <a:endParaRPr lang="en-US" sz="1500" b="1" i="1" u="none" strike="noStrike" baseline="0" dirty="0">
              <a:solidFill>
                <a:srgbClr val="211D1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6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EF81-BFCF-41EB-B704-99EF427B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48" y="180106"/>
            <a:ext cx="7886700" cy="875141"/>
          </a:xfrm>
        </p:spPr>
        <p:txBody>
          <a:bodyPr>
            <a:normAutofit/>
          </a:bodyPr>
          <a:lstStyle/>
          <a:p>
            <a:r>
              <a:rPr lang="en-US" sz="2400" dirty="0"/>
              <a:t>Mail Order Pharmacy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8828C-0213-F2F1-9D65-5F5E34F43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329" y="1214027"/>
            <a:ext cx="6361341" cy="4829047"/>
          </a:xfrm>
          <a:prstGeom prst="rect">
            <a:avLst/>
          </a:prstGeom>
        </p:spPr>
      </p:pic>
      <p:pic>
        <p:nvPicPr>
          <p:cNvPr id="9" name="Picture 8" descr="Fragile packaging symbols on the cardboard box">
            <a:extLst>
              <a:ext uri="{FF2B5EF4-FFF2-40B4-BE49-F238E27FC236}">
                <a16:creationId xmlns:a16="http://schemas.microsoft.com/office/drawing/2014/main" id="{79527B4C-B697-6083-8B8E-5AB34C574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788" y="3898993"/>
            <a:ext cx="2403971" cy="1602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9279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746995B5FC864484BE3B65C20488F5" ma:contentTypeVersion="11" ma:contentTypeDescription="Create a new document." ma:contentTypeScope="" ma:versionID="cde4c825bc740a02af99b62a3c77e078">
  <xsd:schema xmlns:xsd="http://www.w3.org/2001/XMLSchema" xmlns:xs="http://www.w3.org/2001/XMLSchema" xmlns:p="http://schemas.microsoft.com/office/2006/metadata/properties" xmlns:ns3="8d3d4547-6880-4b61-8aa4-bdae7be412be" xmlns:ns4="97697eee-94b0-41a6-ac9a-677e33b59645" targetNamespace="http://schemas.microsoft.com/office/2006/metadata/properties" ma:root="true" ma:fieldsID="39186eb191b98a3b0e0dbb234e62ad98" ns3:_="" ns4:_="">
    <xsd:import namespace="8d3d4547-6880-4b61-8aa4-bdae7be412be"/>
    <xsd:import namespace="97697eee-94b0-41a6-ac9a-677e33b5964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3:SharedWithDetails" minOccurs="0"/>
                <xsd:element ref="ns3:SharingHintHash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3d4547-6880-4b61-8aa4-bdae7be412b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97eee-94b0-41a6-ac9a-677e33b596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F9162E-0663-4E7E-8FF2-D06B2E94D3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3d4547-6880-4b61-8aa4-bdae7be412be"/>
    <ds:schemaRef ds:uri="97697eee-94b0-41a6-ac9a-677e33b596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EAE36C-442D-495D-A3B5-90BABAA385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4C3440-5180-47E4-AC1D-5490CC992C89}">
  <ds:schemaRefs>
    <ds:schemaRef ds:uri="97697eee-94b0-41a6-ac9a-677e33b59645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8d3d4547-6880-4b61-8aa4-bdae7be412be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7186</TotalTime>
  <Words>745</Words>
  <Application>Microsoft Office PowerPoint</Application>
  <PresentationFormat>On-screen Show (4:3)</PresentationFormat>
  <Paragraphs>91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Calibri</vt:lpstr>
      <vt:lpstr>Calibri Light</vt:lpstr>
      <vt:lpstr>Calibri-Bold</vt:lpstr>
      <vt:lpstr>Inter</vt:lpstr>
      <vt:lpstr>Office Theme</vt:lpstr>
      <vt:lpstr>PowerPoint Presentation</vt:lpstr>
      <vt:lpstr>Mission and Core Values</vt:lpstr>
      <vt:lpstr>Welcome to TrueScripts</vt:lpstr>
      <vt:lpstr>PowerPoint Presentation</vt:lpstr>
      <vt:lpstr>Amazing Member Care</vt:lpstr>
      <vt:lpstr>Member Portal</vt:lpstr>
      <vt:lpstr>ID Cards</vt:lpstr>
      <vt:lpstr>Mail Order</vt:lpstr>
      <vt:lpstr>Mail Order Pharmacy Network</vt:lpstr>
      <vt:lpstr>International Mail Order</vt:lpstr>
      <vt:lpstr>Prior Authorizations</vt:lpstr>
      <vt:lpstr>Specialty Care Program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Fairfield</dc:creator>
  <cp:lastModifiedBy>Addi Mayes</cp:lastModifiedBy>
  <cp:revision>34</cp:revision>
  <dcterms:created xsi:type="dcterms:W3CDTF">2019-08-05T12:57:24Z</dcterms:created>
  <dcterms:modified xsi:type="dcterms:W3CDTF">2024-09-09T16:30:31Z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0x01010060746995B5FC864484BE3B65C20488F5</vt:lpwstr>
  </property>
</Properties>
</file>